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0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5143500" type="screen16x9"/>
  <p:notesSz cx="6858000" cy="9144000"/>
  <p:embeddedFontLst>
    <p:embeddedFont>
      <p:font typeface="DM Sans" pitchFamily="2" charset="77"/>
      <p:regular r:id="rId110"/>
      <p:bold r:id="rId111"/>
      <p:italic r:id="rId112"/>
      <p:boldItalic r:id="rId113"/>
    </p:embeddedFont>
    <p:embeddedFont>
      <p:font typeface="Helvetica Neue" panose="02000503000000020004" pitchFamily="2" charset="0"/>
      <p:regular r:id="rId114"/>
      <p:bold r:id="rId115"/>
      <p:italic r:id="rId116"/>
      <p:boldItalic r:id="rId117"/>
    </p:embeddedFont>
    <p:embeddedFont>
      <p:font typeface="Helvetica Neue Light" panose="02000403000000020004" pitchFamily="2" charset="0"/>
      <p:regular r:id="rId118"/>
      <p:bold r:id="rId119"/>
      <p:italic r:id="rId120"/>
      <p:boldItalic r:id="rId121"/>
    </p:embeddedFont>
    <p:embeddedFont>
      <p:font typeface="Roboto Mono" pitchFamily="49" charset="0"/>
      <p:regular r:id="rId122"/>
      <p:bold r:id="rId123"/>
      <p:italic r:id="rId124"/>
      <p:boldItalic r:id="rId125"/>
    </p:embeddedFont>
    <p:embeddedFont>
      <p:font typeface="Roboto Mono Light" panose="020F0302020204030204" pitchFamily="34" charset="0"/>
      <p:regular r:id="rId1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F8E13E-8A89-411C-9FE1-C536A216AC90}">
  <a:tblStyle styleId="{71F8E13E-8A89-411C-9FE1-C536A216AC9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4"/>
    <p:restoredTop sz="94668"/>
  </p:normalViewPr>
  <p:slideViewPr>
    <p:cSldViewPr snapToGrid="0">
      <p:cViewPr varScale="1">
        <p:scale>
          <a:sx n="204" d="100"/>
          <a:sy n="204" d="100"/>
        </p:scale>
        <p:origin x="688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4.fntdata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4.fntdata"/><Relationship Id="rId118" Type="http://schemas.openxmlformats.org/officeDocument/2006/relationships/font" Target="fonts/font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5.fntdata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5.fntdata"/><Relationship Id="rId119" Type="http://schemas.openxmlformats.org/officeDocument/2006/relationships/font" Target="fonts/font10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1.fntdata"/><Relationship Id="rId125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df463e386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1df463e386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f463e386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1df463e386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df463e3861_0_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8" name="Google Shape;848;g1df463e3861_0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df463e3861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3" name="Google Shape;853;g1df463e3861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df463e3861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0" name="Google Shape;860;g1df463e3861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df463e3861_0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9" name="Google Shape;869;g1df463e3861_0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df463e3861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1df463e3861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df463e3861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9" name="Google Shape;879;g1df463e3861_0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df463e3861_0_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1df463e3861_0_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df463e3861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2" name="Google Shape;892;g1df463e3861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f463e386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df463e3861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df463e3861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1df463e3861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f463e386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1df463e3861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f463e386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1df463e386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f463e386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df463e386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f463e386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1df463e386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f463e386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1df463e386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f463e386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1df463e386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df463e386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df463e3861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df463e386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g1df463e386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df463e386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1df463e3861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f463e386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1df463e386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f463e3861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1df463e3861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df463e386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1df463e386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f463e3861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1df463e3861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df463e386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df463e386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df463e3861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1df463e3861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df463e3861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1df463e3861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df463e3861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1df463e3861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df463e3861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1df463e3861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df463e386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1df463e386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 La información de este slide es de relleno.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</a:t>
            </a:r>
            <a:r>
              <a:rPr lang="es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Mapa de conceptos (genérico)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-También se pueden mostrar con un menor énfasis o colores apagados, aquellos contenidos de clases anteriores y que se vinculen con la actual.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-Resaltar con color los temas que se abordan en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principales: Pleno en #27282d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secundarias (o a destacar): Pleno en #393b43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terciarias: Borde en #393b43 con texto en #222222.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f463e386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1df463e3861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df463e3861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1df463e3861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df463e3861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df463e3861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df463e386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1df463e386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df463e3861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g1df463e3861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df463e3861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1df463e3861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df463e3861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1df463e3861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df463e3861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1df463e3861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df463e3861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1df463e3861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f463e3861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g1df463e3861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f463e386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df463e386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df463e3861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1df463e3861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f463e3861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1df463e3861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f463e3861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1df463e3861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df463e3861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1df463e3861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df463e3861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1df463e3861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df463e3861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1df463e3861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df463e386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1df463e386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df463e3861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g1df463e3861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df463e386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g1df463e386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df463e3861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g1df463e3861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df463e386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df463e386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df463e3861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1df463e3861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f463e3861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1df463e3861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df463e3861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g1df463e3861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df463e386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g1df463e386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df463e386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g1df463e386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df463e3861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1df463e3861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df463e3861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1df463e3861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df463e3861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g1df463e3861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df463e3861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1df463e3861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df463e3861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1df463e3861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df463e386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1df463e386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df463e3861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g1df463e3861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df463e386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g1df463e3861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df463e3861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1df463e3861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df463e3861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g1df463e3861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df463e3861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g1df463e3861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df463e3861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g1df463e3861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En Python tenemos una gran diversidad de librerías para generar visualizaciones, las más comunes son Matplotlib y Seaborn (gráficos estáticos) , sin embargo existen otras librerías como Plolty, Bokeh y Pygal que nos permiten generar gráficos de calidad, dinámicas y con alto nivel de calidad que también podemos explorar.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df463e3861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1df463e3861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df463e3861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g1df463e3861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df463e3861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g1df463e3861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df463e3861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df463e3861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f463e386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1df463e386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df463e3861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g1df463e3861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df463e3861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5" name="Google Shape;575;g1df463e3861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df463e3861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1df463e3861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df463e3861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g1df463e3861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df463e3861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4" name="Google Shape;644;g1df463e3861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df463e3861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9" name="Google Shape;649;g1df463e3861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df463e3861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g1df463e3861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df463e3861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g1df463e3861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df463e3861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1df463e3861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df463e3861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g1df463e3861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f463e386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df463e386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df463e3861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2" name="Google Shape;682;g1df463e3861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df463e3861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g1df463e3861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df463e3861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g1df463e3861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df463e3861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1" name="Google Shape;711;g1df463e3861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df463e3861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7" name="Google Shape;717;g1df463e3861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df463e3861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3" name="Google Shape;723;g1df463e3861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df463e3861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1df463e3861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df463e3861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1" name="Google Shape;751;g1df463e3861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df463e3861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0" name="Google Shape;760;g1df463e3861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df463e3861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9" name="Google Shape;769;g1df463e3861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f463e386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1df463e386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df463e3861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g1df463e3861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df463e3861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7" name="Google Shape;787;g1df463e3861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df463e3861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6" name="Google Shape;796;g1df463e3861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df463e3861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1" name="Google Shape;801;g1df463e3861_0_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df463e3861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6" name="Google Shape;806;g1df463e3861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df463e3861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3" name="Google Shape;813;g1df463e3861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df463e3861_0_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g1df463e3861_0_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df463e3861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8" name="Google Shape;828;g1df463e3861_0_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df463e3861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5" name="Google Shape;835;g1df463e3861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df463e3861_0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1" name="Google Shape;841;g1df463e3861_0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bhishekmamidi/precipitation-data-of-pune-from-1965-to-200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/>
          <p:nvPr/>
        </p:nvSpPr>
        <p:spPr>
          <a:xfrm>
            <a:off x="968850" y="2252975"/>
            <a:ext cx="7206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Visualizaciones </a:t>
            </a: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" name="Google Shape;78;p24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07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estados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24225" y="1890100"/>
            <a:ext cx="3834600" cy="25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interfaz pyplot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una interfaz basada en estados.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principal cualidad de la interfaz basada en estados es que nos permite agregar elementos y modificar el gráfico, siempre que lo necesitemos.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interfaz de Pyplot comparte muchas similitudes en sintaxis y metodología con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MATLAB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0375" y="1890099"/>
            <a:ext cx="3071650" cy="24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FacetGrid Seaborn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2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6" name="Google Shape;856;p124"/>
          <p:cNvSpPr txBox="1"/>
          <p:nvPr/>
        </p:nvSpPr>
        <p:spPr>
          <a:xfrm>
            <a:off x="473350" y="1908175"/>
            <a:ext cx="38346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 clase mapea un conjunto de datos en varios ejes dispuestos en una cuadrícula de filas y columnas que corresponden a niveles de variables en el conjunto de datos.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gráficos que produce a menudo se denominan gráficos de "lattice", "trellis" o "small-multiple".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7" name="Google Shape;857;p124"/>
          <p:cNvSpPr txBox="1"/>
          <p:nvPr/>
        </p:nvSpPr>
        <p:spPr>
          <a:xfrm>
            <a:off x="4097350" y="1908175"/>
            <a:ext cx="4330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representar niveles de una tercera variable con el parámetro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hue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traza diferentes subconjuntos de datos en diferentes colores.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2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3" name="Google Shape;863;p125"/>
          <p:cNvSpPr txBox="1"/>
          <p:nvPr/>
        </p:nvSpPr>
        <p:spPr>
          <a:xfrm>
            <a:off x="597875" y="1504725"/>
            <a:ext cx="4385700" cy="102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FacetGrid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 = sns.FacetGrid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"time"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row=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"sex"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g.</a:t>
            </a:r>
            <a:r>
              <a:rPr lang="es" sz="1050" b="0" i="0" u="none" strike="noStrike" cap="non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4" name="Google Shape;864;p125"/>
          <p:cNvSpPr txBox="1"/>
          <p:nvPr/>
        </p:nvSpPr>
        <p:spPr>
          <a:xfrm>
            <a:off x="597875" y="3181925"/>
            <a:ext cx="4385700" cy="122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FacetGrid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 = sns.FacetGrid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"time"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"sex"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g.map_dataframe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g.add_legend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 b="0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65" name="Google Shape;865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7225" y="1061748"/>
            <a:ext cx="2224925" cy="19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6675" y="3092177"/>
            <a:ext cx="3157775" cy="14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26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Customizaciones 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sobre gráficos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2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Personalizando Seaborn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2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2" name="Google Shape;882;p128"/>
          <p:cNvSpPr txBox="1"/>
          <p:nvPr/>
        </p:nvSpPr>
        <p:spPr>
          <a:xfrm>
            <a:off x="1229550" y="1543138"/>
            <a:ext cx="6684900" cy="291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style=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"darkgrid"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"grid.color"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".6"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"grid.linestyle"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":"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"axes.titleweight"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"normal"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"axes.titlelocation"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"left"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"axes.titlecolor"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"blue"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"axes.labelcolor"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"axes.labelsize"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"12"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"axes.labelweight"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"normal"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"axes.linewidth"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"0.5"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"grid.color"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"purple"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"grid.linestyle"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"--"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"grid.linewidth"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"0.5"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"font.fantasy"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"Comic Sans MS"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"font.serif"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"Utopia"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1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8" name="Google Shape;888;p129"/>
          <p:cNvSpPr txBox="1"/>
          <p:nvPr/>
        </p:nvSpPr>
        <p:spPr>
          <a:xfrm>
            <a:off x="1229550" y="1616500"/>
            <a:ext cx="66849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penguins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"penguins"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89" name="Google Shape;889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5275" y="2488125"/>
            <a:ext cx="2729432" cy="21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3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¡Importante!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5" name="Google Shape;895;p130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posible restablecer los parámetro por defecto</a:t>
            </a:r>
            <a:endParaRPr sz="2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6" name="Google Shape;896;p130"/>
          <p:cNvSpPr txBox="1"/>
          <p:nvPr/>
        </p:nvSpPr>
        <p:spPr>
          <a:xfrm>
            <a:off x="637900" y="2848075"/>
            <a:ext cx="5107500" cy="492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E8E7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sns.reset_orig</a:t>
            </a:r>
            <a:r>
              <a:rPr lang="es" sz="200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20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Setup para la clase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" name="Google Shape;167;p34"/>
          <p:cNvSpPr txBox="1"/>
          <p:nvPr/>
        </p:nvSpPr>
        <p:spPr>
          <a:xfrm>
            <a:off x="473350" y="1493450"/>
            <a:ext cx="46701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que nada, importemos las librerías que usaremos en la clase.</a:t>
            </a:r>
            <a:endParaRPr sz="250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estilos por defecto de Matplotlib no son muy estéticos, podemos cambiarlos fácilmente.</a:t>
            </a:r>
            <a:endParaRPr sz="250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" name="Google Shape;168;p34"/>
          <p:cNvSpPr txBox="1"/>
          <p:nvPr/>
        </p:nvSpPr>
        <p:spPr>
          <a:xfrm>
            <a:off x="5143450" y="1491937"/>
            <a:ext cx="3798300" cy="104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s" sz="12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mport</a:t>
            </a:r>
            <a:r>
              <a:rPr lang="es" sz="12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matplotlib </a:t>
            </a:r>
            <a:r>
              <a:rPr lang="es" sz="12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s" sz="12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mpl</a:t>
            </a:r>
            <a:endParaRPr sz="1200" b="0" i="0" u="none" strike="noStrike" cap="none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s" sz="12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mport</a:t>
            </a:r>
            <a:r>
              <a:rPr lang="es" sz="12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matplotlib.pyplot </a:t>
            </a:r>
            <a:r>
              <a:rPr lang="es" sz="12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s" sz="12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plt</a:t>
            </a:r>
            <a:endParaRPr sz="1200" b="0" i="0" u="none" strike="noStrike" cap="none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s" sz="12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mport</a:t>
            </a:r>
            <a:r>
              <a:rPr lang="es" sz="12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seaborn </a:t>
            </a:r>
            <a:r>
              <a:rPr lang="es" sz="12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s" sz="12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sns</a:t>
            </a:r>
            <a:endParaRPr sz="1200" b="0" i="0" u="none" strike="noStrike" cap="none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s" sz="12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mport</a:t>
            </a:r>
            <a:r>
              <a:rPr lang="es" sz="12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pandas </a:t>
            </a:r>
            <a:r>
              <a:rPr lang="es" sz="12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s" sz="12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endParaRPr sz="1200" b="0" i="0" u="none" strike="noStrike" cap="none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" name="Google Shape;169;p34"/>
          <p:cNvSpPr txBox="1"/>
          <p:nvPr/>
        </p:nvSpPr>
        <p:spPr>
          <a:xfrm>
            <a:off x="4946200" y="3718850"/>
            <a:ext cx="37983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mpl.style.use(</a:t>
            </a:r>
            <a:r>
              <a:rPr lang="es" sz="1200" b="0" i="0" u="none" strike="noStrike" cap="none" dirty="0">
                <a:solidFill>
                  <a:srgbClr val="3CEFAB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'bmh'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 dirty="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estilos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900" y="0"/>
            <a:ext cx="750418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Primeros pasos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Primeros pasos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" name="Google Shape;190;p38"/>
          <p:cNvSpPr txBox="1"/>
          <p:nvPr/>
        </p:nvSpPr>
        <p:spPr>
          <a:xfrm>
            <a:off x="473350" y="1890100"/>
            <a:ext cx="5652900" cy="23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Grafiquemos una línea que una los puntos con coordenadas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(x,y) = (1, 2)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(x,y) = (3, 4)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 Necesitamos: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AutoNum type="arabicPeriod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arreglo con las dos coordenadas del eje x = [1, 3]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AutoNum type="arabicPeriod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arreglo con las dos coordenadas del eje y =  [2, 4]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1" name="Google Shape;191;p38"/>
          <p:cNvSpPr txBox="1"/>
          <p:nvPr/>
        </p:nvSpPr>
        <p:spPr>
          <a:xfrm>
            <a:off x="780900" y="3975450"/>
            <a:ext cx="3285000" cy="61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fig, ax = plt.subplots()</a:t>
            </a:r>
            <a:endParaRPr sz="1400" b="0" i="0" u="none" strike="noStrike" cap="none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ax.plot([1, 3], [2, 4])</a:t>
            </a:r>
            <a:endParaRPr sz="1400" b="0" i="0" u="none" strike="noStrike" cap="none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4464425" y="4083150"/>
            <a:ext cx="3285000" cy="40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plt.plot([1, 3], [2, 4])</a:t>
            </a:r>
            <a:endParaRPr sz="1400" b="0" i="0" u="none" strike="noStrike" cap="none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" name="Google Shape;193;p38"/>
          <p:cNvSpPr txBox="1"/>
          <p:nvPr/>
        </p:nvSpPr>
        <p:spPr>
          <a:xfrm>
            <a:off x="780900" y="3423275"/>
            <a:ext cx="7582200" cy="55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objetos	        	   Interfaz orientada a estados</a:t>
            </a:r>
            <a:endParaRPr sz="135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Primeros pasos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p39"/>
          <p:cNvSpPr txBox="1"/>
          <p:nvPr/>
        </p:nvSpPr>
        <p:spPr>
          <a:xfrm>
            <a:off x="457725" y="2211625"/>
            <a:ext cx="4548000" cy="20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Ambas formas retornan el mismo resultado.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interfaz orientada a estados parece más simple, pero al hacer gráficos más complejos y profesionales es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más difícil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implementar.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Para evitar confusión, usaremos y recomendamos la interfaz </a:t>
            </a:r>
            <a:r>
              <a:rPr lang="es" sz="1350" b="1" i="0" u="none" strike="noStrike" cap="non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orientada a objetos</a:t>
            </a:r>
            <a:r>
              <a:rPr lang="es" sz="1350" b="0" i="0" u="none" strike="noStrike" cap="non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0" name="Google Shape;200;p39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1" name="Google Shape;20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7825" y="1397749"/>
            <a:ext cx="3329650" cy="2348025"/>
          </a:xfrm>
          <a:prstGeom prst="rect">
            <a:avLst/>
          </a:prstGeom>
          <a:noFill/>
          <a:ln w="9525" cap="flat" cmpd="sng">
            <a:solidFill>
              <a:srgbClr val="E8E7E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Comandos básicos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1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" name="Google Shape;213;p4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Contextualizar los gráficos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" name="Google Shape;214;p41"/>
          <p:cNvSpPr txBox="1"/>
          <p:nvPr/>
        </p:nvSpPr>
        <p:spPr>
          <a:xfrm>
            <a:off x="917700" y="2037900"/>
            <a:ext cx="2166300" cy="22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Cuando generemos visualizaciones, una buena práctica es procurar siempre incluir información acerca de lo que se muestra.</a:t>
            </a:r>
            <a:br>
              <a:rPr lang="es"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8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5" name="Google Shape;215;p41"/>
          <p:cNvSpPr txBox="1"/>
          <p:nvPr/>
        </p:nvSpPr>
        <p:spPr>
          <a:xfrm>
            <a:off x="917700" y="1471400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16" name="Google Shape;216;p41"/>
          <p:cNvGraphicFramePr/>
          <p:nvPr/>
        </p:nvGraphicFramePr>
        <p:xfrm>
          <a:off x="3302925" y="1595814"/>
          <a:ext cx="4898800" cy="2504075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4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8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Etiquetar los ejes</a:t>
                      </a:r>
                      <a:endParaRPr sz="1350" b="1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ax.set_xlabel y  ax.set_ylabel</a:t>
                      </a:r>
                      <a:endParaRPr sz="1350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Añadir un título</a:t>
                      </a:r>
                      <a:endParaRPr sz="1350" b="1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ax.set_title</a:t>
                      </a:r>
                      <a:endParaRPr sz="1350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Añadir una leyenda</a:t>
                      </a:r>
                      <a:endParaRPr sz="1350" b="1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ax.legend</a:t>
                      </a:r>
                      <a:endParaRPr sz="1350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Definir límites   </a:t>
                      </a:r>
                      <a:endParaRPr sz="1350" b="1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ax.set_xlim y ax.set_ylim</a:t>
                      </a:r>
                      <a:endParaRPr sz="1350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Líneas ‘h’ o ‘v’    </a:t>
                      </a:r>
                      <a:endParaRPr sz="1350" b="1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ax.axhline y ax.axvline</a:t>
                      </a:r>
                      <a:endParaRPr sz="1350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sz="3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4" name="Google Shape;8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438" y="1717576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5"/>
          <p:cNvSpPr txBox="1"/>
          <p:nvPr/>
        </p:nvSpPr>
        <p:spPr>
          <a:xfrm>
            <a:off x="2690561" y="1562650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librerías más utilizadas para visualización Python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6" name="Google Shape;8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24498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5"/>
          <p:cNvSpPr txBox="1"/>
          <p:nvPr/>
        </p:nvSpPr>
        <p:spPr>
          <a:xfrm>
            <a:off x="2690561" y="235216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Aprender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graficar datos en Python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8" name="Google Shape;8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3182201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5"/>
          <p:cNvSpPr txBox="1"/>
          <p:nvPr/>
        </p:nvSpPr>
        <p:spPr>
          <a:xfrm>
            <a:off x="2690561" y="298053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Entender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uso básico de las librerías más utilizadas: Matplotlib y Seaborn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0" name="Google Shape;90;p25"/>
          <p:cNvCxnSpPr>
            <a:stCxn id="84" idx="2"/>
            <a:endCxn id="86" idx="0"/>
          </p:cNvCxnSpPr>
          <p:nvPr/>
        </p:nvCxnSpPr>
        <p:spPr>
          <a:xfrm rot="-5400000" flipH="1">
            <a:off x="2003625" y="2181851"/>
            <a:ext cx="5352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25"/>
          <p:cNvCxnSpPr>
            <a:stCxn id="86" idx="2"/>
            <a:endCxn id="88" idx="0"/>
          </p:cNvCxnSpPr>
          <p:nvPr/>
        </p:nvCxnSpPr>
        <p:spPr>
          <a:xfrm rot="-5400000" flipH="1">
            <a:off x="2003325" y="2914163"/>
            <a:ext cx="5352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/>
        </p:nvSpPr>
        <p:spPr>
          <a:xfrm>
            <a:off x="442225" y="694663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" name="Google Shape;227;p43"/>
          <p:cNvSpPr txBox="1"/>
          <p:nvPr/>
        </p:nvSpPr>
        <p:spPr>
          <a:xfrm>
            <a:off x="856750" y="844938"/>
            <a:ext cx="6510600" cy="3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Importemos el Data Frame de precipitaciones de la clase pasada. Los datos están disponibles en </a:t>
            </a:r>
            <a:r>
              <a:rPr lang="es" sz="1350" b="0" i="0" u="sng" strike="noStrike" cap="none">
                <a:solidFill>
                  <a:schemeClr val="folHlink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este enlace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conveniencia, ponemos a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Year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como índice del Data Frame y lo eliminamos de las columnas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8" name="Google Shape;228;p43"/>
          <p:cNvSpPr txBox="1"/>
          <p:nvPr/>
        </p:nvSpPr>
        <p:spPr>
          <a:xfrm>
            <a:off x="856750" y="1768813"/>
            <a:ext cx="55263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 = pd.read_csv(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'&lt;ruta&gt;/pune_1965_to_2002.csv'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df_lluvias.head()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9" name="Google Shape;229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3050" y="1370550"/>
            <a:ext cx="2318725" cy="13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3"/>
          <p:cNvSpPr txBox="1"/>
          <p:nvPr/>
        </p:nvSpPr>
        <p:spPr>
          <a:xfrm>
            <a:off x="856750" y="3511513"/>
            <a:ext cx="55263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df_lluvias.index = 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'Year'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 = df_lluvias.drop(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'Year'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axis=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'columns'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/>
          <p:nvPr/>
        </p:nvSpPr>
        <p:spPr>
          <a:xfrm>
            <a:off x="1123500" y="468325"/>
            <a:ext cx="689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Tras el cambio de índice, los datos quedan de la siguiente manera: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6" name="Google Shape;23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675" y="1797025"/>
            <a:ext cx="7652675" cy="2096825"/>
          </a:xfrm>
          <a:prstGeom prst="rect">
            <a:avLst/>
          </a:prstGeom>
          <a:noFill/>
          <a:ln w="28575" cap="flat" cmpd="sng">
            <a:solidFill>
              <a:srgbClr val="E0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/>
        </p:nvSpPr>
        <p:spPr>
          <a:xfrm>
            <a:off x="1316700" y="794688"/>
            <a:ext cx="6510600" cy="30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Grafiquemos las precipitaciones acumuladas para los distintos años: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eje x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seleccionamos los años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 y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acumulamos las precipitaciones por año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2" name="Google Shape;242;p45"/>
          <p:cNvSpPr txBox="1"/>
          <p:nvPr/>
        </p:nvSpPr>
        <p:spPr>
          <a:xfrm>
            <a:off x="1480750" y="1676800"/>
            <a:ext cx="20733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x = df_lluvias.index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3" name="Google Shape;243;p45"/>
          <p:cNvSpPr txBox="1"/>
          <p:nvPr/>
        </p:nvSpPr>
        <p:spPr>
          <a:xfrm>
            <a:off x="1480750" y="2897300"/>
            <a:ext cx="34887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y = df_lluvias.sum(axis=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'columns'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y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4" name="Google Shape;24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5051" y="2897300"/>
            <a:ext cx="1647350" cy="1451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"/>
          <p:cNvSpPr txBox="1"/>
          <p:nvPr/>
        </p:nvSpPr>
        <p:spPr>
          <a:xfrm>
            <a:off x="1316700" y="1097088"/>
            <a:ext cx="6510600" cy="29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Definimos los objetos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ax,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los cuales contendrán la figura: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Etiquetamos los ejes, añadimos un título e insertamos la leyenda: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0" name="Google Shape;250;p46"/>
          <p:cNvSpPr txBox="1"/>
          <p:nvPr/>
        </p:nvSpPr>
        <p:spPr>
          <a:xfrm>
            <a:off x="1853050" y="1581550"/>
            <a:ext cx="52533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ax.plot(x, y, label=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acumuladas'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1" name="Google Shape;251;p46"/>
          <p:cNvSpPr txBox="1"/>
          <p:nvPr/>
        </p:nvSpPr>
        <p:spPr>
          <a:xfrm>
            <a:off x="1815850" y="3039900"/>
            <a:ext cx="5327700" cy="100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'Año'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 				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'Precipitación acumulada (mm.)'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acumuladas según el año'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ax.legend() 	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7"/>
          <p:cNvSpPr txBox="1"/>
          <p:nvPr/>
        </p:nvSpPr>
        <p:spPr>
          <a:xfrm>
            <a:off x="1123500" y="468325"/>
            <a:ext cx="6897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resultado…</a:t>
            </a:r>
            <a:endParaRPr sz="2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7" name="Google Shape;25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625" y="1662425"/>
            <a:ext cx="6897000" cy="2554867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8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p48"/>
          <p:cNvSpPr txBox="1"/>
          <p:nvPr/>
        </p:nvSpPr>
        <p:spPr>
          <a:xfrm>
            <a:off x="473350" y="1583850"/>
            <a:ext cx="5762100" cy="3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ax.plot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recibe el parámetro </a:t>
            </a:r>
            <a:r>
              <a:rPr lang="es" sz="1350" b="1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figsize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define el tamaño del gráfico. Para una figura rectangular de 12x4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ax.legend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inserta la leyenda en alguna esquina que no tape el gráfico. Esto se puede modificar con el parámetro </a:t>
            </a:r>
            <a:r>
              <a:rPr lang="es" sz="1350" b="1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loc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Forzará a que la leyenda aparezca en la esquina superior derecha.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4" name="Google Shape;264;p48"/>
          <p:cNvSpPr txBox="1"/>
          <p:nvPr/>
        </p:nvSpPr>
        <p:spPr>
          <a:xfrm>
            <a:off x="713975" y="2278725"/>
            <a:ext cx="38232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5" name="Google Shape;265;p48"/>
          <p:cNvSpPr txBox="1"/>
          <p:nvPr/>
        </p:nvSpPr>
        <p:spPr>
          <a:xfrm>
            <a:off x="713975" y="3454875"/>
            <a:ext cx="38232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" name="Google Shape;271;p49"/>
          <p:cNvSpPr txBox="1"/>
          <p:nvPr/>
        </p:nvSpPr>
        <p:spPr>
          <a:xfrm>
            <a:off x="473350" y="1583850"/>
            <a:ext cx="5762100" cy="16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se observa la serie de tiempo anterior, pueden notarse los bordes vacíos en los laterales. Pueden recortarse con 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ax.set_xlim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2" name="Google Shape;272;p49"/>
          <p:cNvSpPr txBox="1"/>
          <p:nvPr/>
        </p:nvSpPr>
        <p:spPr>
          <a:xfrm>
            <a:off x="713975" y="2503650"/>
            <a:ext cx="52374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ax.set_xlim(df_lluvias.index[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df_lluvias.index[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-1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3" name="Google Shape;27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700" y="3067075"/>
            <a:ext cx="4465952" cy="16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Exportando los gráficos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9" name="Google Shape;279;p50"/>
          <p:cNvSpPr txBox="1"/>
          <p:nvPr/>
        </p:nvSpPr>
        <p:spPr>
          <a:xfrm>
            <a:off x="473350" y="1583850"/>
            <a:ext cx="5619300" cy="24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Matplotlib permite guardar las visualizaciones en la computadora.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Algunos de los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formatos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soportados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son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jpeg, jpg, png, pdf y svg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gráfico se guardará en la ruta actual, pero igualmente puede especificar cualquier otra ruta.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0" name="Google Shape;280;p50"/>
          <p:cNvSpPr txBox="1"/>
          <p:nvPr/>
        </p:nvSpPr>
        <p:spPr>
          <a:xfrm>
            <a:off x="935875" y="3504100"/>
            <a:ext cx="3712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fig.savefig(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"precipitaciones_año.pdf"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1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gráficos</a:t>
            </a:r>
            <a:endParaRPr sz="4000" b="1" i="0" u="none" strike="noStrike" cap="non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líneas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6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" name="Google Shape;98;p26"/>
          <p:cNvSpPr/>
          <p:nvPr/>
        </p:nvSpPr>
        <p:spPr>
          <a:xfrm>
            <a:off x="3481281" y="1574914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Interfaces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" name="Google Shape;99;p26"/>
          <p:cNvSpPr/>
          <p:nvPr/>
        </p:nvSpPr>
        <p:spPr>
          <a:xfrm>
            <a:off x="586275" y="2281659"/>
            <a:ext cx="1399200" cy="5802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Introducción a Matplotlib</a:t>
            </a:r>
            <a:endParaRPr sz="12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" name="Google Shape;100;p26"/>
          <p:cNvSpPr/>
          <p:nvPr/>
        </p:nvSpPr>
        <p:spPr>
          <a:xfrm>
            <a:off x="3481281" y="2281650"/>
            <a:ext cx="1596900" cy="580200"/>
          </a:xfrm>
          <a:prstGeom prst="rect">
            <a:avLst/>
          </a:prstGeom>
          <a:solidFill>
            <a:srgbClr val="393B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Gráficos comunes</a:t>
            </a:r>
            <a:endParaRPr sz="12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" name="Google Shape;101;p26"/>
          <p:cNvSpPr/>
          <p:nvPr/>
        </p:nvSpPr>
        <p:spPr>
          <a:xfrm>
            <a:off x="3481281" y="2988372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Subgráficos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2" name="Google Shape;102;p26"/>
          <p:cNvCxnSpPr>
            <a:stCxn id="99" idx="3"/>
            <a:endCxn id="100" idx="1"/>
          </p:cNvCxnSpPr>
          <p:nvPr/>
        </p:nvCxnSpPr>
        <p:spPr>
          <a:xfrm>
            <a:off x="1985475" y="2571759"/>
            <a:ext cx="1495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03" name="Google Shape;103;p26"/>
          <p:cNvCxnSpPr>
            <a:stCxn id="99" idx="3"/>
            <a:endCxn id="98" idx="1"/>
          </p:cNvCxnSpPr>
          <p:nvPr/>
        </p:nvCxnSpPr>
        <p:spPr>
          <a:xfrm rot="10800000" flipH="1">
            <a:off x="1985475" y="1864959"/>
            <a:ext cx="1495800" cy="70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04" name="Google Shape;104;p26"/>
          <p:cNvCxnSpPr>
            <a:stCxn id="99" idx="3"/>
            <a:endCxn id="101" idx="1"/>
          </p:cNvCxnSpPr>
          <p:nvPr/>
        </p:nvCxnSpPr>
        <p:spPr>
          <a:xfrm>
            <a:off x="1985475" y="2571759"/>
            <a:ext cx="1495800" cy="70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105" name="Google Shape;105;p26" title="ícono de mapa de contenid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26"/>
          <p:cNvCxnSpPr/>
          <p:nvPr/>
        </p:nvCxnSpPr>
        <p:spPr>
          <a:xfrm>
            <a:off x="5078175" y="2571759"/>
            <a:ext cx="1495800" cy="70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07" name="Google Shape;107;p26"/>
          <p:cNvCxnSpPr/>
          <p:nvPr/>
        </p:nvCxnSpPr>
        <p:spPr>
          <a:xfrm rot="10800000" flipH="1">
            <a:off x="5078175" y="1785759"/>
            <a:ext cx="1501800" cy="786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08" name="Google Shape;108;p26"/>
          <p:cNvSpPr/>
          <p:nvPr/>
        </p:nvSpPr>
        <p:spPr>
          <a:xfrm>
            <a:off x="6579981" y="3699397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 dirty="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sz="1200" b="0" i="0" u="none" strike="noStrike" cap="none" dirty="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" name="Google Shape;109;p26"/>
          <p:cNvSpPr/>
          <p:nvPr/>
        </p:nvSpPr>
        <p:spPr>
          <a:xfrm>
            <a:off x="6573981" y="2990685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Histogramas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26"/>
          <p:cNvSpPr/>
          <p:nvPr/>
        </p:nvSpPr>
        <p:spPr>
          <a:xfrm>
            <a:off x="6579981" y="2281947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Gráfico de barras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6579981" y="1573222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Gráfico de puntos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6579981" y="864497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Gráfico de líneas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3" name="Google Shape;113;p26"/>
          <p:cNvCxnSpPr/>
          <p:nvPr/>
        </p:nvCxnSpPr>
        <p:spPr>
          <a:xfrm rot="10800000" flipH="1">
            <a:off x="5075175" y="1785759"/>
            <a:ext cx="1501800" cy="786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4" name="Google Shape;114;p26"/>
          <p:cNvCxnSpPr>
            <a:stCxn id="100" idx="3"/>
            <a:endCxn id="108" idx="1"/>
          </p:cNvCxnSpPr>
          <p:nvPr/>
        </p:nvCxnSpPr>
        <p:spPr>
          <a:xfrm>
            <a:off x="5078181" y="2571750"/>
            <a:ext cx="1501800" cy="141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5" name="Google Shape;115;p26"/>
          <p:cNvCxnSpPr>
            <a:endCxn id="112" idx="1"/>
          </p:cNvCxnSpPr>
          <p:nvPr/>
        </p:nvCxnSpPr>
        <p:spPr>
          <a:xfrm rot="10800000" flipH="1">
            <a:off x="5078181" y="1154597"/>
            <a:ext cx="1501800" cy="141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6" name="Google Shape;116;p26"/>
          <p:cNvCxnSpPr>
            <a:stCxn id="110" idx="1"/>
          </p:cNvCxnSpPr>
          <p:nvPr/>
        </p:nvCxnSpPr>
        <p:spPr>
          <a:xfrm flipH="1">
            <a:off x="5704881" y="2572047"/>
            <a:ext cx="875100" cy="99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oval" w="med" len="med"/>
            <a:tailEnd type="non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líneas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6" name="Google Shape;296;p53"/>
          <p:cNvSpPr txBox="1"/>
          <p:nvPr/>
        </p:nvSpPr>
        <p:spPr>
          <a:xfrm>
            <a:off x="457725" y="2211625"/>
            <a:ext cx="4730100" cy="16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adecuados para visualizar datos con secuencialidad temporal, como las series de tiempo.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grafican con el método  ax.plot(x, y)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Roboto Mono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caso de no especificarse x, matplotlib toma como coordenadas en x al arreglo de números enteros [0, 1, 2, …, n]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" name="Google Shape;297;p53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8" name="Google Shape;29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3424" y="1028875"/>
            <a:ext cx="3469000" cy="3085751"/>
          </a:xfrm>
          <a:prstGeom prst="rect">
            <a:avLst/>
          </a:prstGeom>
          <a:noFill/>
          <a:ln w="9525" cap="flat" cmpd="sng">
            <a:solidFill>
              <a:srgbClr val="E8E7E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4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líneas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4" name="Google Shape;304;p54"/>
          <p:cNvSpPr txBox="1"/>
          <p:nvPr/>
        </p:nvSpPr>
        <p:spPr>
          <a:xfrm>
            <a:off x="457725" y="2119775"/>
            <a:ext cx="4583700" cy="25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 de gráfico que muestra información como una serie de puntos de datos conectados por segmentos de línea recta.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utilizan generalmente para visualizar el movimiento direccional de uno o más datos a lo largo del tiempo.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este caso, el eje X (fecha) eje y contiene la cantidad medida (precio de las acciones, el clima, las ventas mensuales, etc). Es ideal para visualizar series de tiempo.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5" name="Google Shape;305;p54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6" name="Google Shape;30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7825" y="1128000"/>
            <a:ext cx="3479926" cy="2887491"/>
          </a:xfrm>
          <a:prstGeom prst="rect">
            <a:avLst/>
          </a:prstGeom>
          <a:noFill/>
          <a:ln w="9525" cap="flat" cmpd="sng">
            <a:solidFill>
              <a:srgbClr val="E8E7E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2" name="Google Shape;312;p55"/>
          <p:cNvSpPr txBox="1"/>
          <p:nvPr/>
        </p:nvSpPr>
        <p:spPr>
          <a:xfrm>
            <a:off x="473350" y="2870700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equivale a…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3" name="Google Shape;313;p55"/>
          <p:cNvSpPr txBox="1"/>
          <p:nvPr/>
        </p:nvSpPr>
        <p:spPr>
          <a:xfrm>
            <a:off x="473350" y="1993125"/>
            <a:ext cx="52896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ax.plot([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4" name="Google Shape;314;p55"/>
          <p:cNvSpPr txBox="1"/>
          <p:nvPr/>
        </p:nvSpPr>
        <p:spPr>
          <a:xfrm>
            <a:off x="476250" y="3558975"/>
            <a:ext cx="31245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ax.plot([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15" name="Google Shape;31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9800" y="2833549"/>
            <a:ext cx="2952794" cy="203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55"/>
          <p:cNvCxnSpPr>
            <a:stCxn id="314" idx="3"/>
            <a:endCxn id="315" idx="1"/>
          </p:cNvCxnSpPr>
          <p:nvPr/>
        </p:nvCxnSpPr>
        <p:spPr>
          <a:xfrm>
            <a:off x="3600750" y="3849825"/>
            <a:ext cx="105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puntos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7"/>
          <p:cNvSpPr txBox="1"/>
          <p:nvPr/>
        </p:nvSpPr>
        <p:spPr>
          <a:xfrm>
            <a:off x="457725" y="918625"/>
            <a:ext cx="5130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puntos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7" name="Google Shape;327;p57"/>
          <p:cNvSpPr txBox="1"/>
          <p:nvPr/>
        </p:nvSpPr>
        <p:spPr>
          <a:xfrm>
            <a:off x="457725" y="2211625"/>
            <a:ext cx="4563300" cy="2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utiliza para visualizar la relación entre las dos variables.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el valor a lo largo del eje Y parece aumentar a medida que aumenta (o disminuye) el eje X, podría indicar una relación lineal positiva (o negativa).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los puntos se distribuyen al azar sin un patrón obvio, (posiblemente falta de relación de dependencia).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8" name="Google Shape;328;p57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9" name="Google Shape;32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8275" y="1347399"/>
            <a:ext cx="3932755" cy="3010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puntos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" name="Google Shape;335;p58"/>
          <p:cNvSpPr txBox="1"/>
          <p:nvPr/>
        </p:nvSpPr>
        <p:spPr>
          <a:xfrm>
            <a:off x="473350" y="1908175"/>
            <a:ext cx="5078400" cy="21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Útiles cuando se tienen una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gran cantidad de datos numéricos emparejados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Permiten visualizar la relación entre las variables por medio de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nube de puntos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 Mono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Nube de puntos “alineada” =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relación fuerte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Nube de puntos “dispersa” =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relación débil o nula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grafican con ax.scatter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6" name="Google Shape;336;p58"/>
          <p:cNvSpPr txBox="1"/>
          <p:nvPr/>
        </p:nvSpPr>
        <p:spPr>
          <a:xfrm>
            <a:off x="4527575" y="190817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/>
          <p:nvPr/>
        </p:nvSpPr>
        <p:spPr>
          <a:xfrm>
            <a:off x="647400" y="1122600"/>
            <a:ext cx="7849200" cy="3468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9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3" name="Google Shape;343;p5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" name="Google Shape;344;p59"/>
          <p:cNvSpPr txBox="1"/>
          <p:nvPr/>
        </p:nvSpPr>
        <p:spPr>
          <a:xfrm>
            <a:off x="1158300" y="1252100"/>
            <a:ext cx="611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Consideremos las mediciones del peso y altura de 50 alumnos.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5" name="Google Shape;345;p59"/>
          <p:cNvSpPr txBox="1"/>
          <p:nvPr/>
        </p:nvSpPr>
        <p:spPr>
          <a:xfrm>
            <a:off x="1158300" y="1715925"/>
            <a:ext cx="6827400" cy="249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pesos = 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42.8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43.3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42.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44.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44.1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43.5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48.1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48.9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47.7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46.9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50.4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52.7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51.8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54.5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54.2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56.9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55.4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55.5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57.1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58.3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63.7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58.8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64.6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60.2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64.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63.8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61.4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66.3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64.7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63.9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69.3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67.9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65.2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70.8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70.5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69.3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75.3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75.5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78.2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78.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73.2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78.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80.1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78.2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76.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81.5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79.4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81.8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81.8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84.1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alturas = 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149.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149.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149.9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156.8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150.6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155.4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151.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162.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165.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157.8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164.4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160.1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160.8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163.8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175.2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162.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159.5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159.2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169.8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166.7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179.4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180.6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163.3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178.8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176.3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184.8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181.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170.5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184.1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187.1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187.1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177.7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184.5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190.3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196.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192.1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200.4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201.8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187.5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202.1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200.3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208.8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204.6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193.5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200.9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196.8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213.1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204.8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215.5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210.2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0"/>
          <p:cNvSpPr/>
          <p:nvPr/>
        </p:nvSpPr>
        <p:spPr>
          <a:xfrm>
            <a:off x="647400" y="1122600"/>
            <a:ext cx="7849200" cy="32802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60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2" name="Google Shape;352;p6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3" name="Google Shape;353;p60"/>
          <p:cNvSpPr txBox="1"/>
          <p:nvPr/>
        </p:nvSpPr>
        <p:spPr>
          <a:xfrm>
            <a:off x="1158300" y="1252100"/>
            <a:ext cx="6118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Como era de esperar, se observa una fuerte relación positiva entre el peso y la altura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4" name="Google Shape;35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913" y="1847625"/>
            <a:ext cx="6956175" cy="20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0" name="Google Shape;360;p61"/>
          <p:cNvSpPr txBox="1"/>
          <p:nvPr/>
        </p:nvSpPr>
        <p:spPr>
          <a:xfrm>
            <a:off x="473350" y="1583850"/>
            <a:ext cx="5762100" cy="3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poder visualizar la relación, los valores de los arreglos que se emparejan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deben guardar correspondencia entre sí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El peso de la primera persona debe estar junto con la altura de la misma persona.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parámetro alpha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cambiar la transparencia de los puntos.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Muy útil cuando graficamos muchos puntos.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alpha = 1                   puntos sólidos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alpha = 0.01             puntos casi transparentes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61" name="Google Shape;361;p61"/>
          <p:cNvCxnSpPr/>
          <p:nvPr/>
        </p:nvCxnSpPr>
        <p:spPr>
          <a:xfrm>
            <a:off x="2009225" y="3266825"/>
            <a:ext cx="4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2" name="Google Shape;362;p61"/>
          <p:cNvCxnSpPr/>
          <p:nvPr/>
        </p:nvCxnSpPr>
        <p:spPr>
          <a:xfrm>
            <a:off x="2009225" y="3687325"/>
            <a:ext cx="4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 txBox="1"/>
          <p:nvPr/>
        </p:nvSpPr>
        <p:spPr>
          <a:xfrm>
            <a:off x="473350" y="619525"/>
            <a:ext cx="8141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Probemos el Data Frame de precipitaciones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8" name="Google Shape;368;p62"/>
          <p:cNvSpPr txBox="1"/>
          <p:nvPr/>
        </p:nvSpPr>
        <p:spPr>
          <a:xfrm>
            <a:off x="476250" y="2035525"/>
            <a:ext cx="57621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¿Guardarán algún tipo de relación las precipitaciones de Agosto respecto de las de septiembre? </a:t>
            </a:r>
            <a:r>
              <a:rPr lang="es"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🤔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62"/>
          <p:cNvSpPr txBox="1"/>
          <p:nvPr/>
        </p:nvSpPr>
        <p:spPr>
          <a:xfrm>
            <a:off x="578850" y="2740475"/>
            <a:ext cx="7986300" cy="143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plt.subplots()  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mapeo_colores = ax.scatter(df_lluvias[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'Aug'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'Sep'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c=df_lluvias.index)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fig.colorbar(mapeo_colores)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Agosto-Septiembre'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en Agosto (mm.)'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en Septiembre (mm.)'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Matplotlib: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Comandos básicos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barras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/>
          <p:nvPr/>
        </p:nvSpPr>
        <p:spPr>
          <a:xfrm>
            <a:off x="457725" y="918625"/>
            <a:ext cx="5003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barras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0" name="Google Shape;380;p64"/>
          <p:cNvSpPr txBox="1"/>
          <p:nvPr/>
        </p:nvSpPr>
        <p:spPr>
          <a:xfrm>
            <a:off x="457725" y="2211625"/>
            <a:ext cx="44319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diagrama de barras muestra </a:t>
            </a:r>
            <a:r>
              <a:rPr lang="es" sz="135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 categóricos</a:t>
            </a:r>
            <a:r>
              <a:rPr lang="es" sz="135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como barras rectangulares con alturas proporcionales al valor que representan. </a:t>
            </a:r>
            <a:endParaRPr sz="135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lang="es" sz="135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 categórica </a:t>
            </a:r>
            <a:r>
              <a:rPr lang="es" sz="135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es más que una agrupación de datos en diferentes grupos lógicos, por ejemplo, datos sobre la altura de las personas que se agrupan como "Alto", "Medio", "Bajo", etc.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1" name="Google Shape;381;p64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2" name="Google Shape;38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1025" y="1194188"/>
            <a:ext cx="3673500" cy="2755125"/>
          </a:xfrm>
          <a:prstGeom prst="rect">
            <a:avLst/>
          </a:prstGeom>
          <a:noFill/>
          <a:ln w="9525" cap="flat" cmpd="sng">
            <a:solidFill>
              <a:srgbClr val="E8E7E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barras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8" name="Google Shape;388;p65"/>
          <p:cNvSpPr txBox="1"/>
          <p:nvPr/>
        </p:nvSpPr>
        <p:spPr>
          <a:xfrm>
            <a:off x="473350" y="1583850"/>
            <a:ext cx="5762100" cy="23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Permiten comparar y poner en perspectiva los valores de distintas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 categóricas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Por ejemplo, las precipitaciones según el mes del año.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ejemplo, acumulemos las precipitaciones para los distintos meses a lo largo de los años.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9" name="Google Shape;389;p65"/>
          <p:cNvSpPr txBox="1"/>
          <p:nvPr/>
        </p:nvSpPr>
        <p:spPr>
          <a:xfrm>
            <a:off x="1003600" y="3235250"/>
            <a:ext cx="43428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precipitaciones_acumuladas = df_lluvias.sum()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precipitaciones_acumuladas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5" name="Google Shape;395;p66"/>
          <p:cNvSpPr txBox="1"/>
          <p:nvPr/>
        </p:nvSpPr>
        <p:spPr>
          <a:xfrm>
            <a:off x="583375" y="1479588"/>
            <a:ext cx="7651800" cy="143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precipitaciones_acumuladas = df_lluvias.sum()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ax.bar(df_lluvias.columns, precipitaciones_acumuladas)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acumuladas desde 1965 a 2002, según el mes'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'Precipitación total (mm.)'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'Mes'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6" name="Google Shape;396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7800" y="2970875"/>
            <a:ext cx="3362950" cy="18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8"/>
          <p:cNvSpPr txBox="1"/>
          <p:nvPr/>
        </p:nvSpPr>
        <p:spPr>
          <a:xfrm>
            <a:off x="457725" y="918625"/>
            <a:ext cx="5003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7" name="Google Shape;407;p68"/>
          <p:cNvSpPr txBox="1"/>
          <p:nvPr/>
        </p:nvSpPr>
        <p:spPr>
          <a:xfrm>
            <a:off x="457725" y="1791925"/>
            <a:ext cx="4241400" cy="15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histograma es una gráfica de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distribución de frecuencia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una matriz numérica dividiéndola en pequeños contenedores de igual tamaño (bins).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bins usualmente se calculan por medio de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fórmula de sturges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8" name="Google Shape;408;p68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9" name="Google Shape;40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9125" y="1300000"/>
            <a:ext cx="3926876" cy="2543549"/>
          </a:xfrm>
          <a:prstGeom prst="rect">
            <a:avLst/>
          </a:prstGeom>
          <a:noFill/>
          <a:ln w="9525" cap="flat" cmpd="sng">
            <a:solidFill>
              <a:srgbClr val="E8E7E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0" name="Google Shape;410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4500" y="3486025"/>
            <a:ext cx="2198150" cy="1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9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69"/>
          <p:cNvSpPr txBox="1"/>
          <p:nvPr/>
        </p:nvSpPr>
        <p:spPr>
          <a:xfrm>
            <a:off x="473350" y="1583850"/>
            <a:ext cx="5762100" cy="3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altura de cada barra representa la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proporción o cantidad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los distintos valores de una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 numérica.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Requiere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clasificar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los datos en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intervalos de clase.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Permiten comparar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frecuencia relativa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absoluta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cada intervalo.</a:t>
            </a: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construyen con ax.hist, que recibe como parámetro: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arreglo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valores.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bins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representa la cantidad de intervalos a construir.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22" name="Google Shape;422;p70"/>
          <p:cNvCxnSpPr/>
          <p:nvPr/>
        </p:nvCxnSpPr>
        <p:spPr>
          <a:xfrm>
            <a:off x="3600750" y="3849825"/>
            <a:ext cx="105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3" name="Google Shape;423;p70"/>
          <p:cNvSpPr txBox="1"/>
          <p:nvPr/>
        </p:nvSpPr>
        <p:spPr>
          <a:xfrm>
            <a:off x="473350" y="1342000"/>
            <a:ext cx="7048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Aplanemos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valores del Data Frame con el método flatten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4" name="Google Shape;424;p70"/>
          <p:cNvSpPr txBox="1"/>
          <p:nvPr/>
        </p:nvSpPr>
        <p:spPr>
          <a:xfrm>
            <a:off x="689250" y="2099325"/>
            <a:ext cx="2911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df_lluvias.values.flatten()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5" name="Google Shape;425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7350" y="2160150"/>
            <a:ext cx="44577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70"/>
          <p:cNvSpPr txBox="1"/>
          <p:nvPr/>
        </p:nvSpPr>
        <p:spPr>
          <a:xfrm>
            <a:off x="374700" y="3114125"/>
            <a:ext cx="5015100" cy="12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ax.hist(df_lluvias.values.flatten(), bins=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'Histograma de precipitaciones'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'Intervalos de precipitaciones (mm.)'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'Frecuencia absoluta'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7" name="Google Shape;427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9735" y="2804875"/>
            <a:ext cx="3190614" cy="17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1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3" name="Google Shape;433;p71"/>
          <p:cNvSpPr txBox="1"/>
          <p:nvPr/>
        </p:nvSpPr>
        <p:spPr>
          <a:xfrm>
            <a:off x="473350" y="1583850"/>
            <a:ext cx="5762100" cy="28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forma del histograma depende del número de intervalos de clase que pasemos al parámetro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bins.</a:t>
            </a: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ejemplo se representó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frecuencia absoluta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los intervalos.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También se puede representar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frecuencia relativa de cada intervalo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 el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porcentaje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respecto del total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¿Por qué Matplotlib?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473350" y="1908175"/>
            <a:ext cx="3834600" cy="16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una biblioteca multiplataforma para hacer </a:t>
            </a:r>
            <a:r>
              <a:rPr lang="es" sz="135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2D</a:t>
            </a: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partir de datos en matrices. </a:t>
            </a:r>
            <a:endParaRPr sz="135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Está escrito en </a:t>
            </a:r>
            <a:r>
              <a:rPr lang="es" sz="135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hace uso de</a:t>
            </a:r>
            <a:r>
              <a:rPr lang="es" sz="135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NumPy</a:t>
            </a: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4527575" y="1908175"/>
            <a:ext cx="3834600" cy="17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Proporciona una </a:t>
            </a:r>
            <a:r>
              <a:rPr lang="es" sz="135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API orientada a objetos</a:t>
            </a: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ayuda a incrustar gráficos en aplicaciones que utilizan kits de herramientas de la GUI de Python como PyQt, WxPythonotTkinter</a:t>
            </a:r>
            <a:endParaRPr sz="135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Matplotlib fue escrito originalmente por </a:t>
            </a:r>
            <a:r>
              <a:rPr lang="es" sz="135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John D. Hunter </a:t>
            </a: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2003.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3"/>
          <p:cNvSpPr txBox="1"/>
          <p:nvPr/>
        </p:nvSpPr>
        <p:spPr>
          <a:xfrm>
            <a:off x="457725" y="918625"/>
            <a:ext cx="5003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4" name="Google Shape;444;p73"/>
          <p:cNvSpPr txBox="1"/>
          <p:nvPr/>
        </p:nvSpPr>
        <p:spPr>
          <a:xfrm>
            <a:off x="457725" y="1791925"/>
            <a:ext cx="4241400" cy="18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diagrama de caja es un método para mostrar gráficamente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distribución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una variable numérica a través de los cuartiles.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identificar la presencia de atípicos y outliers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También permite comparar la distribución de una variable númerica entre categorías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5" name="Google Shape;445;p73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6" name="Google Shape;446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4248" y="937350"/>
            <a:ext cx="3653076" cy="32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4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2" name="Google Shape;452;p74"/>
          <p:cNvSpPr txBox="1"/>
          <p:nvPr/>
        </p:nvSpPr>
        <p:spPr>
          <a:xfrm>
            <a:off x="473350" y="1583850"/>
            <a:ext cx="57621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Creemos un boxplot de precipitaciones mensuales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3" name="Google Shape;453;p74"/>
          <p:cNvSpPr txBox="1"/>
          <p:nvPr/>
        </p:nvSpPr>
        <p:spPr>
          <a:xfrm>
            <a:off x="367525" y="2693138"/>
            <a:ext cx="4099800" cy="12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ax.boxplot(df_lluvias.T)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'Boxplot de precipitaciones'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'Meses'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 (mm)'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54" name="Google Shape;45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1425" y="2127661"/>
            <a:ext cx="4211225" cy="23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Piechart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6"/>
          <p:cNvSpPr txBox="1"/>
          <p:nvPr/>
        </p:nvSpPr>
        <p:spPr>
          <a:xfrm>
            <a:off x="457725" y="918625"/>
            <a:ext cx="5003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Piechart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5" name="Google Shape;465;p76"/>
          <p:cNvSpPr txBox="1"/>
          <p:nvPr/>
        </p:nvSpPr>
        <p:spPr>
          <a:xfrm>
            <a:off x="457725" y="1791925"/>
            <a:ext cx="4241400" cy="23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Piechart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solo puede mostrar una serie de datos.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gráficos circulares muestran el tamaño de los elementos denominados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cuñas (wedges)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una serie de datos, proporcional a la suma de los elementos.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Los puntos de datos en un gráfico circular se muestran como un porcentaje del pastel completo.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6" name="Google Shape;466;p76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67" name="Google Shape;467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0125" y="1025113"/>
            <a:ext cx="3093274" cy="3093274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7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3" name="Google Shape;473;p77"/>
          <p:cNvSpPr txBox="1"/>
          <p:nvPr/>
        </p:nvSpPr>
        <p:spPr>
          <a:xfrm>
            <a:off x="473350" y="1583850"/>
            <a:ext cx="57621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Creemos un piechart de precipitaciones mensuales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4" name="Google Shape;474;p77"/>
          <p:cNvSpPr txBox="1"/>
          <p:nvPr/>
        </p:nvSpPr>
        <p:spPr>
          <a:xfrm>
            <a:off x="794350" y="2378875"/>
            <a:ext cx="4099800" cy="168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cars = 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2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'AUDI'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'BMW'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'FORD'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" sz="12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'TESLA'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'JAGUAR'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'MERCEDES'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 = 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35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29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41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250" b="0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fig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 = plt.subplots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figsize =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ax.pie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labels = cars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5" name="Google Shape;475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9775" y="1780825"/>
            <a:ext cx="3033650" cy="28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8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Enriqueciendo las visualizaciones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9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Múltiples elementos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6" name="Google Shape;486;p79"/>
          <p:cNvSpPr txBox="1"/>
          <p:nvPr/>
        </p:nvSpPr>
        <p:spPr>
          <a:xfrm>
            <a:off x="473350" y="1583850"/>
            <a:ext cx="5762100" cy="26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ocasiones necesitamos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resaltar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ciertas características de los datos. </a:t>
            </a: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ejemplo, ¿Qué pasa si quisiéramos resaltar el punto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máximo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una serie de tiempo?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¿Podemos cargar al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ax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múltiples elementos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muestre todos juntos?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 tener en cuenta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2" name="Google Shape;492;p80"/>
          <p:cNvSpPr txBox="1"/>
          <p:nvPr/>
        </p:nvSpPr>
        <p:spPr>
          <a:xfrm>
            <a:off x="473350" y="1626100"/>
            <a:ext cx="71694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Incluir muchos elementos puede </a:t>
            </a:r>
            <a:r>
              <a:rPr lang="es" sz="25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entorpecer la lectura y comprensión de la figura.</a:t>
            </a:r>
            <a:r>
              <a:rPr lang="es" sz="25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2500" b="1" i="0" u="none" strike="noStrike" cap="non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Procure no sobrecargarla.</a:t>
            </a:r>
            <a:endParaRPr sz="2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1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Customizaciones sobre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gráficos</a:t>
            </a:r>
            <a:endParaRPr sz="4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2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Personalizando Matplotlib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¿Por qué Matplotlib?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4" name="Google Shape;134;p29"/>
          <p:cNvSpPr txBox="1"/>
          <p:nvPr/>
        </p:nvSpPr>
        <p:spPr>
          <a:xfrm>
            <a:off x="473350" y="1908175"/>
            <a:ext cx="3834600" cy="26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la librería de visualización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más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utilizada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el entorno de Python.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sencilla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fácil de usar.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un alto nivel de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personalización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los gráficos.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open source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base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sobre la que se construyen otras librerías como Seaborn.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5" name="Google Shape;13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125" y="2886700"/>
            <a:ext cx="3079401" cy="7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3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Personalizando Matplotlib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8" name="Google Shape;508;p83"/>
          <p:cNvSpPr txBox="1"/>
          <p:nvPr/>
        </p:nvSpPr>
        <p:spPr>
          <a:xfrm>
            <a:off x="473350" y="1583850"/>
            <a:ext cx="5762100" cy="29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Matplotlib permite modificar cada aspecto de sus gráficos por medio de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parámetros.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importar la librería, Matplotlib establece establece sus parámetros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defecto.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parámetros se guardan en una estructura de datos de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 dict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Se puede obtener una lista de los parámetros consultando sus claves.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9" name="Google Shape;509;p83"/>
          <p:cNvSpPr txBox="1"/>
          <p:nvPr/>
        </p:nvSpPr>
        <p:spPr>
          <a:xfrm>
            <a:off x="1011400" y="3643400"/>
            <a:ext cx="23289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mpl.rcParams.keys()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4"/>
          <p:cNvSpPr txBox="1"/>
          <p:nvPr/>
        </p:nvSpPr>
        <p:spPr>
          <a:xfrm>
            <a:off x="1101000" y="345975"/>
            <a:ext cx="69420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Algunos parámetros comunes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515" name="Google Shape;515;p84"/>
          <p:cNvGraphicFramePr/>
          <p:nvPr/>
        </p:nvGraphicFramePr>
        <p:xfrm>
          <a:off x="952500" y="1400175"/>
          <a:ext cx="7239000" cy="155436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Parámetro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Descripción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Valor por defecto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axes.grid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Mostrar grilla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True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axes.titleweight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Grosor tipografía título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</a:t>
                      </a: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normal"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axes.titlelocation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Posición del título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"center"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6" name="Google Shape;516;p84"/>
          <p:cNvGraphicFramePr/>
          <p:nvPr/>
        </p:nvGraphicFramePr>
        <p:xfrm>
          <a:off x="952500" y="2954525"/>
          <a:ext cx="7239000" cy="137151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axes.grid.axis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Ejes de la grilla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"both"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axes.labelcolor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Color de etiquetas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"black"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axes.labelsize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Tamaño de fuente de las etiquetas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"large"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5"/>
          <p:cNvSpPr txBox="1"/>
          <p:nvPr/>
        </p:nvSpPr>
        <p:spPr>
          <a:xfrm>
            <a:off x="1101000" y="345975"/>
            <a:ext cx="69420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Algunos parámetros comunes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522" name="Google Shape;522;p85"/>
          <p:cNvGraphicFramePr/>
          <p:nvPr/>
        </p:nvGraphicFramePr>
        <p:xfrm>
          <a:off x="952500" y="1384875"/>
          <a:ext cx="7239000" cy="176010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Parámetro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Descripción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Valor por defecto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axes.labelweight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Grosor de fuente de las etiquetas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"normal"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grid.alpha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Transparencia de grilla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1.0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grid.color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Color de la grilla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"#b2b2b2"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3" name="Google Shape;523;p85"/>
          <p:cNvGraphicFramePr/>
          <p:nvPr/>
        </p:nvGraphicFramePr>
        <p:xfrm>
          <a:off x="952500" y="3144975"/>
          <a:ext cx="7239000" cy="134109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grid.linestyle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Estilo de grilla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"--"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grid.linewidth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Grosor de la grilla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0.5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legend.fontsize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Tamaño de fuente de la leyenda</a:t>
                      </a:r>
                      <a:endParaRPr sz="1300" b="1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"medium"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9" name="Google Shape;529;p86"/>
          <p:cNvSpPr txBox="1"/>
          <p:nvPr/>
        </p:nvSpPr>
        <p:spPr>
          <a:xfrm>
            <a:off x="1229550" y="1733263"/>
            <a:ext cx="6684900" cy="228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'axes.titleweight'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'bold'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'axes.titlelocation'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'left'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'axes.titlecolor'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'firebrick'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'axes.labelcolor'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'blue'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'axes.labelsize'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'10'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'axes.labelweight'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'light'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'axes.linewidth'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'1'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'grid.color'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'black'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'grid.linestyle'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'-.'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'grid.linewidth'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'2'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 b="0" i="0" u="none" strike="noStrike" cap="none" dirty="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5" name="Google Shape;535;p87"/>
          <p:cNvSpPr txBox="1"/>
          <p:nvPr/>
        </p:nvSpPr>
        <p:spPr>
          <a:xfrm>
            <a:off x="1229550" y="1522050"/>
            <a:ext cx="6684900" cy="12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  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ax.scatter(df_lluvias[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'Aug'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'Sep'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c=df_lluvias.index)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'(Título rojo en negrita)'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'(Etiqueta eje horiz.)'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'(Etiqueta eje vert.)'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6" name="Google Shape;536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3085" y="2904575"/>
            <a:ext cx="3397841" cy="2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 tener en cuenta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2" name="Google Shape;542;p88"/>
          <p:cNvSpPr txBox="1"/>
          <p:nvPr/>
        </p:nvSpPr>
        <p:spPr>
          <a:xfrm>
            <a:off x="473350" y="1626100"/>
            <a:ext cx="7169400" cy="24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Matplotlib no es la única librería que nos permite generar visualizaciones en Python. Te</a:t>
            </a:r>
            <a:r>
              <a:rPr lang="es" sz="25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nemos otras librerías para generar gráficos estáticos (e.g Seaborn) o dinámicos (Bokeh, Plotly, entre otras)</a:t>
            </a:r>
            <a:endParaRPr sz="25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librería Seaborn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0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Seaborn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3" name="Google Shape;553;p90"/>
          <p:cNvSpPr txBox="1"/>
          <p:nvPr/>
        </p:nvSpPr>
        <p:spPr>
          <a:xfrm>
            <a:off x="473350" y="1583850"/>
            <a:ext cx="5389800" cy="3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Extendiendo las capacidades de Matplotlib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Funciona por encima de matplotlib.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integra muy bien con las estructuras de datos de Pandas.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Provee métodos que facilitan la generación de gráficos para la comparación de variables categóricas.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Provee sus propios estilos y colores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muy estéticos, por cierto 😏).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1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Cuestiones a considerar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9" name="Google Shape;559;p91"/>
          <p:cNvSpPr txBox="1"/>
          <p:nvPr/>
        </p:nvSpPr>
        <p:spPr>
          <a:xfrm>
            <a:off x="473350" y="1583850"/>
            <a:ext cx="5389800" cy="27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Seaborn tiene una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sintaxis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diferente a matplotlib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por lo que sólo lo aprovecharemos por su punto fuerte: </a:t>
            </a:r>
            <a:r>
              <a:rPr lang="es" sz="1350" b="0" i="0" u="none" strike="noStrike" cap="none">
                <a:solidFill>
                  <a:schemeClr val="dk1"/>
                </a:solidFill>
                <a:highlight>
                  <a:srgbClr val="E0FF00"/>
                </a:highlight>
                <a:latin typeface="DM Sans"/>
                <a:ea typeface="DM Sans"/>
                <a:cs typeface="DM Sans"/>
                <a:sym typeface="DM Sans"/>
              </a:rPr>
              <a:t>las visualizaciones de variables categóricas.</a:t>
            </a:r>
            <a:endParaRPr sz="1350" b="0" i="0" u="none" strike="noStrike" cap="none">
              <a:solidFill>
                <a:schemeClr val="dk1"/>
              </a:solidFill>
              <a:highlight>
                <a:srgbClr val="E0FF00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Seaborn se construye sobre matplotlib, puede actualizar los parámetros de matplotlib con los estilos de Seaborn y seguir graficando normalmente.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0" name="Google Shape;560;p91"/>
          <p:cNvSpPr txBox="1"/>
          <p:nvPr/>
        </p:nvSpPr>
        <p:spPr>
          <a:xfrm>
            <a:off x="983900" y="3490425"/>
            <a:ext cx="31233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sns.set()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2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" sz="5000" b="0" i="0" u="none" strike="noStrike" cap="non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sz="5000" b="0" i="0" u="none" strike="noStrike" cap="non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sz="40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6" name="Google Shape;566;p92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sz="20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Interfaces Matplotlib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3"/>
          <p:cNvSpPr txBox="1"/>
          <p:nvPr/>
        </p:nvSpPr>
        <p:spPr>
          <a:xfrm>
            <a:off x="1461300" y="187905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Visualizaciones </a:t>
            </a: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II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2" name="Google Shape;572;p93"/>
          <p:cNvSpPr txBox="1"/>
          <p:nvPr/>
        </p:nvSpPr>
        <p:spPr>
          <a:xfrm>
            <a:off x="1461300" y="14173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0</a:t>
            </a:r>
            <a:r>
              <a:rPr lang="es"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r>
              <a:rPr lang="es"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lang="es"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4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sz="3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78" name="Google Shape;578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438" y="19819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94"/>
          <p:cNvSpPr txBox="1"/>
          <p:nvPr/>
        </p:nvSpPr>
        <p:spPr>
          <a:xfrm>
            <a:off x="2690561" y="1715926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librerías más utilizadas para visualización Python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0" name="Google Shape;580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2714301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94"/>
          <p:cNvSpPr txBox="1"/>
          <p:nvPr/>
        </p:nvSpPr>
        <p:spPr>
          <a:xfrm>
            <a:off x="2690561" y="2616576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Aprender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graficar datos en Python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2" name="Google Shape;582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34466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94"/>
          <p:cNvSpPr txBox="1"/>
          <p:nvPr/>
        </p:nvSpPr>
        <p:spPr>
          <a:xfrm>
            <a:off x="2690561" y="3244951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Entender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uso básico de las librerías más utilizadas: Matplotlib y Seaborn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84" name="Google Shape;584;p94"/>
          <p:cNvCxnSpPr>
            <a:stCxn id="578" idx="2"/>
            <a:endCxn id="580" idx="0"/>
          </p:cNvCxnSpPr>
          <p:nvPr/>
        </p:nvCxnSpPr>
        <p:spPr>
          <a:xfrm rot="-5400000" flipH="1">
            <a:off x="2003625" y="2446263"/>
            <a:ext cx="5352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5" name="Google Shape;585;p94"/>
          <p:cNvCxnSpPr>
            <a:stCxn id="580" idx="2"/>
            <a:endCxn id="582" idx="0"/>
          </p:cNvCxnSpPr>
          <p:nvPr/>
        </p:nvCxnSpPr>
        <p:spPr>
          <a:xfrm rot="-5400000" flipH="1">
            <a:off x="2003325" y="3178576"/>
            <a:ext cx="5352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5"/>
          <p:cNvSpPr/>
          <p:nvPr/>
        </p:nvSpPr>
        <p:spPr>
          <a:xfrm>
            <a:off x="1040599" y="3560057"/>
            <a:ext cx="1409100" cy="5841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aprendizajes</a:t>
            </a: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1" name="Google Shape;591;p95"/>
          <p:cNvSpPr/>
          <p:nvPr/>
        </p:nvSpPr>
        <p:spPr>
          <a:xfrm>
            <a:off x="4029350" y="587363"/>
            <a:ext cx="2141400" cy="58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Diferencias entre Matplotlib y Seaborn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2" name="Google Shape;592;p95"/>
          <p:cNvSpPr/>
          <p:nvPr/>
        </p:nvSpPr>
        <p:spPr>
          <a:xfrm>
            <a:off x="4029350" y="133000"/>
            <a:ext cx="2141400" cy="33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Seaborn: Comandos básicos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93" name="Google Shape;593;p95"/>
          <p:cNvCxnSpPr>
            <a:stCxn id="590" idx="3"/>
            <a:endCxn id="594" idx="1"/>
          </p:cNvCxnSpPr>
          <p:nvPr/>
        </p:nvCxnSpPr>
        <p:spPr>
          <a:xfrm>
            <a:off x="2449699" y="3852107"/>
            <a:ext cx="15798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95" name="Google Shape;595;p95"/>
          <p:cNvSpPr/>
          <p:nvPr/>
        </p:nvSpPr>
        <p:spPr>
          <a:xfrm>
            <a:off x="6786700" y="733325"/>
            <a:ext cx="1316700" cy="29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Axis-level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6" name="Google Shape;596;p95"/>
          <p:cNvSpPr/>
          <p:nvPr/>
        </p:nvSpPr>
        <p:spPr>
          <a:xfrm>
            <a:off x="4029350" y="1295225"/>
            <a:ext cx="2141400" cy="330600"/>
          </a:xfrm>
          <a:prstGeom prst="rect">
            <a:avLst/>
          </a:prstGeom>
          <a:solidFill>
            <a:srgbClr val="F8F8F8"/>
          </a:solidFill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funciones Seaborn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7" name="Google Shape;597;p95"/>
          <p:cNvSpPr/>
          <p:nvPr/>
        </p:nvSpPr>
        <p:spPr>
          <a:xfrm>
            <a:off x="6786700" y="1232838"/>
            <a:ext cx="1316700" cy="29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Figure-level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8" name="Google Shape;598;p95"/>
          <p:cNvSpPr/>
          <p:nvPr/>
        </p:nvSpPr>
        <p:spPr>
          <a:xfrm>
            <a:off x="4029350" y="1749575"/>
            <a:ext cx="2141400" cy="33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gráficos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9" name="Google Shape;599;p95"/>
          <p:cNvSpPr/>
          <p:nvPr/>
        </p:nvSpPr>
        <p:spPr>
          <a:xfrm>
            <a:off x="6786700" y="1663600"/>
            <a:ext cx="1316700" cy="29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Líneas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0" name="Google Shape;600;p95"/>
          <p:cNvSpPr/>
          <p:nvPr/>
        </p:nvSpPr>
        <p:spPr>
          <a:xfrm>
            <a:off x="6786700" y="2113538"/>
            <a:ext cx="1316700" cy="29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Puntos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1" name="Google Shape;601;p95"/>
          <p:cNvSpPr/>
          <p:nvPr/>
        </p:nvSpPr>
        <p:spPr>
          <a:xfrm>
            <a:off x="6786700" y="2563475"/>
            <a:ext cx="1316700" cy="29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Barras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2" name="Google Shape;602;p95"/>
          <p:cNvSpPr/>
          <p:nvPr/>
        </p:nvSpPr>
        <p:spPr>
          <a:xfrm>
            <a:off x="6786700" y="2990000"/>
            <a:ext cx="1316700" cy="29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Histograma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3" name="Google Shape;603;p95"/>
          <p:cNvSpPr/>
          <p:nvPr/>
        </p:nvSpPr>
        <p:spPr>
          <a:xfrm>
            <a:off x="6786700" y="3394600"/>
            <a:ext cx="1316700" cy="29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Boxplot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4" name="Google Shape;604;p95"/>
          <p:cNvSpPr/>
          <p:nvPr/>
        </p:nvSpPr>
        <p:spPr>
          <a:xfrm>
            <a:off x="4029350" y="2203925"/>
            <a:ext cx="2141400" cy="33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Uso de Subplots y Facetgrid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5" name="Google Shape;605;p95"/>
          <p:cNvSpPr/>
          <p:nvPr/>
        </p:nvSpPr>
        <p:spPr>
          <a:xfrm>
            <a:off x="4029350" y="2658275"/>
            <a:ext cx="2141400" cy="422400"/>
          </a:xfrm>
          <a:prstGeom prst="rect">
            <a:avLst/>
          </a:prstGeom>
          <a:solidFill>
            <a:srgbClr val="F8F8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Customizaciones sobre gráficos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6" name="Google Shape;606;p95"/>
          <p:cNvSpPr/>
          <p:nvPr/>
        </p:nvSpPr>
        <p:spPr>
          <a:xfrm>
            <a:off x="4029350" y="3218438"/>
            <a:ext cx="2141400" cy="33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 aplicado Seaborn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7" name="Google Shape;607;p95"/>
          <p:cNvSpPr/>
          <p:nvPr/>
        </p:nvSpPr>
        <p:spPr>
          <a:xfrm>
            <a:off x="1040599" y="1622832"/>
            <a:ext cx="1409100" cy="5841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Introducción a Seaborn</a:t>
            </a: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4" name="Google Shape;594;p95"/>
          <p:cNvSpPr/>
          <p:nvPr/>
        </p:nvSpPr>
        <p:spPr>
          <a:xfrm>
            <a:off x="4029350" y="3686800"/>
            <a:ext cx="2141400" cy="330600"/>
          </a:xfrm>
          <a:prstGeom prst="rect">
            <a:avLst/>
          </a:prstGeom>
          <a:solidFill>
            <a:srgbClr val="F8F8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Supervisado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8" name="Google Shape;608;p95"/>
          <p:cNvSpPr/>
          <p:nvPr/>
        </p:nvSpPr>
        <p:spPr>
          <a:xfrm>
            <a:off x="4029350" y="4242625"/>
            <a:ext cx="2141400" cy="33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Supervisado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9" name="Google Shape;609;p95"/>
          <p:cNvSpPr/>
          <p:nvPr/>
        </p:nvSpPr>
        <p:spPr>
          <a:xfrm>
            <a:off x="1040599" y="4320532"/>
            <a:ext cx="1409100" cy="5841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Introducción Scikit-Learn</a:t>
            </a: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10" name="Google Shape;610;p95"/>
          <p:cNvCxnSpPr>
            <a:stCxn id="590" idx="3"/>
            <a:endCxn id="608" idx="1"/>
          </p:cNvCxnSpPr>
          <p:nvPr/>
        </p:nvCxnSpPr>
        <p:spPr>
          <a:xfrm>
            <a:off x="2449699" y="3852107"/>
            <a:ext cx="1579800" cy="5559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1" name="Google Shape;611;p95"/>
          <p:cNvCxnSpPr>
            <a:stCxn id="607" idx="3"/>
            <a:endCxn id="596" idx="1"/>
          </p:cNvCxnSpPr>
          <p:nvPr/>
        </p:nvCxnSpPr>
        <p:spPr>
          <a:xfrm rot="10800000" flipH="1">
            <a:off x="2449699" y="1460382"/>
            <a:ext cx="1579800" cy="4545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2" name="Google Shape;612;p95"/>
          <p:cNvCxnSpPr>
            <a:stCxn id="607" idx="3"/>
            <a:endCxn id="598" idx="1"/>
          </p:cNvCxnSpPr>
          <p:nvPr/>
        </p:nvCxnSpPr>
        <p:spPr>
          <a:xfrm>
            <a:off x="2449699" y="1914882"/>
            <a:ext cx="15798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3" name="Google Shape;613;p95"/>
          <p:cNvCxnSpPr>
            <a:stCxn id="607" idx="3"/>
            <a:endCxn id="604" idx="1"/>
          </p:cNvCxnSpPr>
          <p:nvPr/>
        </p:nvCxnSpPr>
        <p:spPr>
          <a:xfrm>
            <a:off x="2449699" y="1914882"/>
            <a:ext cx="1579800" cy="4542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4" name="Google Shape;614;p95"/>
          <p:cNvCxnSpPr>
            <a:stCxn id="607" idx="3"/>
            <a:endCxn id="605" idx="1"/>
          </p:cNvCxnSpPr>
          <p:nvPr/>
        </p:nvCxnSpPr>
        <p:spPr>
          <a:xfrm>
            <a:off x="2449699" y="1914882"/>
            <a:ext cx="1579800" cy="954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5" name="Google Shape;615;p95"/>
          <p:cNvCxnSpPr>
            <a:stCxn id="607" idx="3"/>
            <a:endCxn id="606" idx="1"/>
          </p:cNvCxnSpPr>
          <p:nvPr/>
        </p:nvCxnSpPr>
        <p:spPr>
          <a:xfrm>
            <a:off x="2449699" y="1914882"/>
            <a:ext cx="1579800" cy="14688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6" name="Google Shape;616;p95"/>
          <p:cNvCxnSpPr>
            <a:stCxn id="596" idx="3"/>
            <a:endCxn id="595" idx="1"/>
          </p:cNvCxnSpPr>
          <p:nvPr/>
        </p:nvCxnSpPr>
        <p:spPr>
          <a:xfrm rot="10800000" flipH="1">
            <a:off x="6170750" y="879425"/>
            <a:ext cx="615900" cy="5811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7" name="Google Shape;617;p95"/>
          <p:cNvCxnSpPr>
            <a:stCxn id="596" idx="3"/>
            <a:endCxn id="597" idx="1"/>
          </p:cNvCxnSpPr>
          <p:nvPr/>
        </p:nvCxnSpPr>
        <p:spPr>
          <a:xfrm rot="10800000" flipH="1">
            <a:off x="6170750" y="1378925"/>
            <a:ext cx="615900" cy="81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8" name="Google Shape;618;p95"/>
          <p:cNvCxnSpPr>
            <a:stCxn id="598" idx="3"/>
            <a:endCxn id="599" idx="1"/>
          </p:cNvCxnSpPr>
          <p:nvPr/>
        </p:nvCxnSpPr>
        <p:spPr>
          <a:xfrm rot="10800000" flipH="1">
            <a:off x="6170750" y="1809575"/>
            <a:ext cx="615900" cy="105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9" name="Google Shape;619;p95"/>
          <p:cNvCxnSpPr>
            <a:stCxn id="598" idx="3"/>
            <a:endCxn id="600" idx="1"/>
          </p:cNvCxnSpPr>
          <p:nvPr/>
        </p:nvCxnSpPr>
        <p:spPr>
          <a:xfrm>
            <a:off x="6170750" y="1914875"/>
            <a:ext cx="615900" cy="3447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20" name="Google Shape;620;p95"/>
          <p:cNvCxnSpPr>
            <a:stCxn id="598" idx="3"/>
            <a:endCxn id="601" idx="1"/>
          </p:cNvCxnSpPr>
          <p:nvPr/>
        </p:nvCxnSpPr>
        <p:spPr>
          <a:xfrm>
            <a:off x="6170750" y="1914875"/>
            <a:ext cx="615900" cy="7947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21" name="Google Shape;621;p95"/>
          <p:cNvCxnSpPr>
            <a:stCxn id="598" idx="3"/>
            <a:endCxn id="602" idx="1"/>
          </p:cNvCxnSpPr>
          <p:nvPr/>
        </p:nvCxnSpPr>
        <p:spPr>
          <a:xfrm>
            <a:off x="6170750" y="1914875"/>
            <a:ext cx="615900" cy="1221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22" name="Google Shape;622;p95"/>
          <p:cNvCxnSpPr>
            <a:stCxn id="598" idx="3"/>
            <a:endCxn id="603" idx="1"/>
          </p:cNvCxnSpPr>
          <p:nvPr/>
        </p:nvCxnSpPr>
        <p:spPr>
          <a:xfrm>
            <a:off x="6170750" y="1914875"/>
            <a:ext cx="615900" cy="16257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23" name="Google Shape;623;p95"/>
          <p:cNvCxnSpPr>
            <a:stCxn id="607" idx="3"/>
            <a:endCxn id="591" idx="1"/>
          </p:cNvCxnSpPr>
          <p:nvPr/>
        </p:nvCxnSpPr>
        <p:spPr>
          <a:xfrm rot="10800000" flipH="1">
            <a:off x="2449699" y="879282"/>
            <a:ext cx="1579800" cy="1035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24" name="Google Shape;624;p95"/>
          <p:cNvCxnSpPr/>
          <p:nvPr/>
        </p:nvCxnSpPr>
        <p:spPr>
          <a:xfrm rot="10800000" flipH="1">
            <a:off x="2449699" y="510282"/>
            <a:ext cx="1571100" cy="1405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625" name="Google Shape;625;p95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95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27" name="Google Shape;627;p95" title="ícono de mapa de contenid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6"/>
          <p:cNvSpPr/>
          <p:nvPr/>
        </p:nvSpPr>
        <p:spPr>
          <a:xfrm>
            <a:off x="856950" y="2352275"/>
            <a:ext cx="2195100" cy="449100"/>
          </a:xfrm>
          <a:prstGeom prst="roundRect">
            <a:avLst>
              <a:gd name="adj" fmla="val 16667"/>
            </a:avLst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Matplotlib</a:t>
            </a:r>
            <a:endParaRPr sz="16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3" name="Google Shape;633;p96"/>
          <p:cNvSpPr/>
          <p:nvPr/>
        </p:nvSpPr>
        <p:spPr>
          <a:xfrm>
            <a:off x="5419650" y="2349600"/>
            <a:ext cx="2195100" cy="449100"/>
          </a:xfrm>
          <a:prstGeom prst="roundRect">
            <a:avLst>
              <a:gd name="adj" fmla="val 16667"/>
            </a:avLst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Gráficos</a:t>
            </a:r>
            <a:endParaRPr sz="16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4" name="Google Shape;634;p96"/>
          <p:cNvSpPr/>
          <p:nvPr/>
        </p:nvSpPr>
        <p:spPr>
          <a:xfrm>
            <a:off x="2872625" y="1190925"/>
            <a:ext cx="2659200" cy="537300"/>
          </a:xfrm>
          <a:prstGeom prst="roundRect">
            <a:avLst>
              <a:gd name="adj" fmla="val 16667"/>
            </a:avLst>
          </a:prstGeom>
          <a:solidFill>
            <a:srgbClr val="EAFF6A"/>
          </a:solidFill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96"/>
          <p:cNvSpPr txBox="1"/>
          <p:nvPr/>
        </p:nvSpPr>
        <p:spPr>
          <a:xfrm>
            <a:off x="476250" y="547350"/>
            <a:ext cx="52821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la primera parte vimos los siguientes temas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6" name="Google Shape;636;p96"/>
          <p:cNvSpPr txBox="1"/>
          <p:nvPr/>
        </p:nvSpPr>
        <p:spPr>
          <a:xfrm>
            <a:off x="5419638" y="3038913"/>
            <a:ext cx="28674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marR="0" lvl="0" indent="-644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Gráficos de línea.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0" indent="-644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Gráficos de puntos.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0" indent="-644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Gráficos de barra.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0" indent="-644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Histograma.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0" indent="-644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Piechart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269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7" name="Google Shape;637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0963" y="2324550"/>
            <a:ext cx="259575" cy="2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96"/>
          <p:cNvSpPr txBox="1"/>
          <p:nvPr/>
        </p:nvSpPr>
        <p:spPr>
          <a:xfrm>
            <a:off x="3138300" y="1262925"/>
            <a:ext cx="2195100" cy="384600"/>
          </a:xfrm>
          <a:prstGeom prst="rect">
            <a:avLst/>
          </a:prstGeom>
          <a:solidFill>
            <a:srgbClr val="EEFF41">
              <a:alpha val="92940"/>
            </a:srgbClr>
          </a:solidFill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Visualización en Python</a:t>
            </a:r>
            <a:r>
              <a:rPr lang="es" sz="1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96"/>
          <p:cNvCxnSpPr/>
          <p:nvPr/>
        </p:nvCxnSpPr>
        <p:spPr>
          <a:xfrm>
            <a:off x="4235850" y="1913113"/>
            <a:ext cx="0" cy="537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40" name="Google Shape;640;p96"/>
          <p:cNvCxnSpPr/>
          <p:nvPr/>
        </p:nvCxnSpPr>
        <p:spPr>
          <a:xfrm rot="10800000">
            <a:off x="3347700" y="2648838"/>
            <a:ext cx="1776300" cy="0"/>
          </a:xfrm>
          <a:prstGeom prst="straightConnector1">
            <a:avLst/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41" name="Google Shape;641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3050" y="2447025"/>
            <a:ext cx="259575" cy="2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7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Seaborn: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Comandos básicos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Seaborn?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2" name="Google Shape;652;p98"/>
          <p:cNvSpPr txBox="1"/>
          <p:nvPr/>
        </p:nvSpPr>
        <p:spPr>
          <a:xfrm>
            <a:off x="473350" y="1908175"/>
            <a:ext cx="3834600" cy="25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Librería para hacer gráficos estadísticos en Python (fundamentada en matplotlib y pandas).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Funciona capturando marcos de datos completos o matrices que contienen todos sus datos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 todas las funciones internas necesarias para el mapeo semántico y la agregación estadística para convertir datos en gráficos informativos.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53" name="Google Shape;65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150" y="1183825"/>
            <a:ext cx="3480275" cy="3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9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Diferencias entre Seaborn y Matplotlib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3" name="Google Shape;663;p100"/>
          <p:cNvGraphicFramePr/>
          <p:nvPr/>
        </p:nvGraphicFramePr>
        <p:xfrm>
          <a:off x="247988" y="708750"/>
          <a:ext cx="8648000" cy="224959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07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6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Características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F41">
                        <a:alpha val="9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Matplotlib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F41">
                        <a:alpha val="9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Seaborn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F41">
                        <a:alpha val="929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Funcionalidad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Gráficos básicos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Temas fascinantes. Compila datos a gráficos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Sintaxis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Sintaxis larga y compleja e.g matplotlib.pyplot.bar(x_axis, y_axis)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Sintaxis simple y fácil de entender e.g seaborn.barplot(x_axis,y_axis)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Múltiples figuras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pueden tener figuras múltiples simultáneamente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Puede tener más problemas de memorias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64" name="Google Shape;664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9253" y="790950"/>
            <a:ext cx="330675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00845" y="790950"/>
            <a:ext cx="330675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6" name="Google Shape;666;p100"/>
          <p:cNvGraphicFramePr/>
          <p:nvPr/>
        </p:nvGraphicFramePr>
        <p:xfrm>
          <a:off x="248000" y="2958350"/>
          <a:ext cx="8648000" cy="157725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07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Flexibilidad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Altamente customizable y robusto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Evita superposición de temas 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DataFrames y Arrays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Funciona eficientemente y trata a figuras y ejes como objetos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Más funcional y organizado y trata datasets como unidad simple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Casos de uso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Gráficas diversas usando Numpy y Pandas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Versión extendida de Matplotlib con el uso de Numpy y Pandas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1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funciones en Seaborn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&amp; Figure-level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7" name="Google Shape;677;p102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Axes-level: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grafican datos en un objeto matplotlib.pyplot.Axes que retorna el valor de la función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Figure-level: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interactúa con matplotlib mediante un objeto Seaborn que usualmente es </a:t>
            </a:r>
            <a:r>
              <a:rPr lang="es" sz="1350" b="1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FacetGrid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8" name="Google Shape;678;p102"/>
          <p:cNvSpPr txBox="1"/>
          <p:nvPr/>
        </p:nvSpPr>
        <p:spPr>
          <a:xfrm>
            <a:off x="4582200" y="1551225"/>
            <a:ext cx="3834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Algunas diferencias</a:t>
            </a:r>
            <a:endParaRPr sz="1350" b="0" i="0" u="none" strike="noStrike" cap="none">
              <a:solidFill>
                <a:schemeClr val="dk1"/>
              </a:solidFill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9144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leyenda se coloca fuera del frame y pueden crear fácilmente figuras con múltiples subplots.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modifican más allá de los ejes en los que se dibujan y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aceptan el argumento ax que se integra con la interfaz orientada a objetos.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79" name="Google Shape;67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050" y="3073300"/>
            <a:ext cx="1849676" cy="184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Interfaces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p31"/>
          <p:cNvSpPr txBox="1"/>
          <p:nvPr/>
        </p:nvSpPr>
        <p:spPr>
          <a:xfrm>
            <a:off x="473350" y="1908175"/>
            <a:ext cx="3834600" cy="17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interfaces en Matplotlib definen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 en la que interactuamos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el gráfico. Además, proveen compatibilidad con el lenguaje que inspiró la librería: MATLAB. Existen dos interfaces disponibles: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7" name="Google Shape;147;p31"/>
          <p:cNvSpPr txBox="1"/>
          <p:nvPr/>
        </p:nvSpPr>
        <p:spPr>
          <a:xfrm>
            <a:off x="4527575" y="1908175"/>
            <a:ext cx="3834600" cy="20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estados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orientada a usuarios de MATLAB para mantener compatibilidad.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objetos: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mayor grado de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sobre los gráficos porque los tratamos como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s" sz="1350" b="0" i="0" u="none" strike="noStrike" cap="non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Más Pythonista, y la más utilizada.</a:t>
            </a:r>
            <a:endParaRPr sz="1350" b="0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3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03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6" name="Google Shape;686;p103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Funciones Axes-Level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7" name="Google Shape;687;p103"/>
          <p:cNvSpPr txBox="1"/>
          <p:nvPr/>
        </p:nvSpPr>
        <p:spPr>
          <a:xfrm>
            <a:off x="917700" y="2037900"/>
            <a:ext cx="21663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cada módulo hay una función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ofrece una interfaz para sus diversas funciones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(e.g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distplot()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una función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8" name="Google Shape;688;p103"/>
          <p:cNvSpPr txBox="1"/>
          <p:nvPr/>
        </p:nvSpPr>
        <p:spPr>
          <a:xfrm>
            <a:off x="917700" y="1471400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89" name="Google Shape;689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6688" y="1417525"/>
            <a:ext cx="4296125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4"/>
          <p:cNvSpPr/>
          <p:nvPr/>
        </p:nvSpPr>
        <p:spPr>
          <a:xfrm>
            <a:off x="716550" y="1015575"/>
            <a:ext cx="7710900" cy="342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10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&amp; Figure-level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96" name="Google Shape;696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025" y="1168038"/>
            <a:ext cx="36385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8900" y="1240788"/>
            <a:ext cx="3638550" cy="23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104"/>
          <p:cNvSpPr txBox="1"/>
          <p:nvPr/>
        </p:nvSpPr>
        <p:spPr>
          <a:xfrm>
            <a:off x="1081200" y="3763675"/>
            <a:ext cx="32442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 dirty="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Axes-level</a:t>
            </a:r>
            <a:endParaRPr sz="1050" b="0" i="0" u="none" strike="noStrike" cap="none" dirty="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lang="es" sz="1050" b="0" i="0" u="none" strike="noStrike" cap="none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050" b="0" i="0" u="none" strike="noStrike" cap="none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050" b="0" i="0" u="none" strike="noStrike" cap="none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multiple=</a:t>
            </a:r>
            <a:r>
              <a:rPr lang="es" sz="1050" b="0" i="0" u="none" strike="noStrike" cap="none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"stack"</a:t>
            </a:r>
            <a:r>
              <a:rPr lang="es" sz="1050" b="0" i="0" u="none" strike="noStrike" cap="none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 b="0" i="0" u="none" strike="noStrike" cap="none" dirty="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9" name="Google Shape;699;p104"/>
          <p:cNvSpPr txBox="1"/>
          <p:nvPr/>
        </p:nvSpPr>
        <p:spPr>
          <a:xfrm>
            <a:off x="5035575" y="3763675"/>
            <a:ext cx="31452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 dirty="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Figure-level</a:t>
            </a:r>
            <a:endParaRPr sz="1050" b="0" i="0" u="none" strike="noStrike" cap="none" dirty="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sns.displot</a:t>
            </a:r>
            <a:r>
              <a:rPr lang="es" sz="1050" b="0" i="0" u="none" strike="noStrike" cap="none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050" b="0" i="0" u="none" strike="noStrike" cap="none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050" b="0" i="0" u="none" strike="noStrike" cap="none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multiple=</a:t>
            </a:r>
            <a:r>
              <a:rPr lang="es" sz="1050" b="0" i="0" u="none" strike="noStrike" cap="none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"stack"</a:t>
            </a:r>
            <a:r>
              <a:rPr lang="es" sz="1050" b="0" i="0" u="none" strike="noStrike" cap="none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 b="0" i="0" u="none" strike="noStrike" cap="none" dirty="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5"/>
          <p:cNvSpPr/>
          <p:nvPr/>
        </p:nvSpPr>
        <p:spPr>
          <a:xfrm>
            <a:off x="855150" y="1139225"/>
            <a:ext cx="7433700" cy="31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105"/>
          <p:cNvSpPr txBox="1"/>
          <p:nvPr/>
        </p:nvSpPr>
        <p:spPr>
          <a:xfrm>
            <a:off x="1246800" y="345975"/>
            <a:ext cx="6650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Figure: gráficos segmentados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6" name="Google Shape;706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3813" y="1267063"/>
            <a:ext cx="7156369" cy="21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5"/>
          <p:cNvSpPr txBox="1"/>
          <p:nvPr/>
        </p:nvSpPr>
        <p:spPr>
          <a:xfrm>
            <a:off x="993750" y="3523088"/>
            <a:ext cx="7156500" cy="60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s" sz="11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Multiples figuras (Figure-level)</a:t>
            </a:r>
            <a:endParaRPr sz="11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s" sz="11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sns.displot</a:t>
            </a:r>
            <a:r>
              <a:rPr lang="es" sz="11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1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1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1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1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1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1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1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1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col=</a:t>
            </a:r>
            <a:r>
              <a:rPr lang="es" sz="11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1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8" name="Google Shape;708;p105"/>
          <p:cNvSpPr txBox="1"/>
          <p:nvPr/>
        </p:nvSpPr>
        <p:spPr>
          <a:xfrm>
            <a:off x="855150" y="4375050"/>
            <a:ext cx="6650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este tipo de funciones podemos incorporar gráficos segmentados por alguna categoría automáticamente 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9337" y="461000"/>
            <a:ext cx="4155475" cy="2048474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106"/>
          <p:cNvSpPr txBox="1"/>
          <p:nvPr/>
        </p:nvSpPr>
        <p:spPr>
          <a:xfrm>
            <a:off x="2329350" y="2581600"/>
            <a:ext cx="4485300" cy="210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 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es" sz="1050" b="0" i="0" u="none" strike="noStrike" cap="non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1050" b="0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axs = plt.subplots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figsize=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gridspec_kw=</a:t>
            </a:r>
            <a:r>
              <a:rPr lang="es" sz="1050" b="0" i="0" u="none" strike="noStrike" cap="none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width_ratios=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"bill_length_mm"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ax=axs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shrink=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.8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alpha=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.8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legend=</a:t>
            </a:r>
            <a:r>
              <a:rPr lang="es" sz="1050" b="0" i="0" u="none" strike="noStrike" cap="non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ax=axs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]); 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f.tight_layout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1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5987" y="739850"/>
            <a:ext cx="3812025" cy="26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07"/>
          <p:cNvSpPr txBox="1"/>
          <p:nvPr/>
        </p:nvSpPr>
        <p:spPr>
          <a:xfrm>
            <a:off x="2114400" y="3618543"/>
            <a:ext cx="49152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Figure-level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 = sns.relplot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8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gráficos</a:t>
            </a:r>
            <a:endParaRPr sz="4000" b="1" i="0" u="none" strike="noStrike" cap="non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9"/>
          <p:cNvSpPr/>
          <p:nvPr/>
        </p:nvSpPr>
        <p:spPr>
          <a:xfrm>
            <a:off x="3237750" y="735175"/>
            <a:ext cx="2727000" cy="593100"/>
          </a:xfrm>
          <a:prstGeom prst="roundRect">
            <a:avLst>
              <a:gd name="adj" fmla="val 16667"/>
            </a:avLst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109"/>
          <p:cNvCxnSpPr/>
          <p:nvPr/>
        </p:nvCxnSpPr>
        <p:spPr>
          <a:xfrm>
            <a:off x="1044150" y="2064775"/>
            <a:ext cx="711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2" name="Google Shape;732;p109"/>
          <p:cNvCxnSpPr/>
          <p:nvPr/>
        </p:nvCxnSpPr>
        <p:spPr>
          <a:xfrm>
            <a:off x="1045063" y="2054775"/>
            <a:ext cx="0" cy="503700"/>
          </a:xfrm>
          <a:prstGeom prst="straightConnector1">
            <a:avLst/>
          </a:prstGeom>
          <a:noFill/>
          <a:ln w="19050" cap="flat" cmpd="sng">
            <a:solidFill>
              <a:srgbClr val="393B43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733" name="Google Shape;733;p109"/>
          <p:cNvSpPr txBox="1"/>
          <p:nvPr/>
        </p:nvSpPr>
        <p:spPr>
          <a:xfrm>
            <a:off x="4035300" y="776575"/>
            <a:ext cx="1131900" cy="5103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</a:t>
            </a:r>
            <a:endParaRPr sz="18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4" name="Google Shape;734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775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5" name="Google Shape;735;p109"/>
          <p:cNvCxnSpPr/>
          <p:nvPr/>
        </p:nvCxnSpPr>
        <p:spPr>
          <a:xfrm>
            <a:off x="4572000" y="1420675"/>
            <a:ext cx="0" cy="510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736" name="Google Shape;736;p109"/>
          <p:cNvCxnSpPr/>
          <p:nvPr/>
        </p:nvCxnSpPr>
        <p:spPr>
          <a:xfrm>
            <a:off x="2823550" y="2074850"/>
            <a:ext cx="0" cy="490200"/>
          </a:xfrm>
          <a:prstGeom prst="straightConnector1">
            <a:avLst/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737" name="Google Shape;737;p109"/>
          <p:cNvCxnSpPr/>
          <p:nvPr/>
        </p:nvCxnSpPr>
        <p:spPr>
          <a:xfrm>
            <a:off x="4572000" y="2054775"/>
            <a:ext cx="0" cy="503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738" name="Google Shape;738;p109"/>
          <p:cNvCxnSpPr/>
          <p:nvPr/>
        </p:nvCxnSpPr>
        <p:spPr>
          <a:xfrm>
            <a:off x="6322025" y="2054775"/>
            <a:ext cx="0" cy="503700"/>
          </a:xfrm>
          <a:prstGeom prst="straightConnector1">
            <a:avLst/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739" name="Google Shape;739;p109"/>
          <p:cNvCxnSpPr/>
          <p:nvPr/>
        </p:nvCxnSpPr>
        <p:spPr>
          <a:xfrm>
            <a:off x="8161182" y="2054775"/>
            <a:ext cx="0" cy="503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740" name="Google Shape;740;p109"/>
          <p:cNvSpPr/>
          <p:nvPr/>
        </p:nvSpPr>
        <p:spPr>
          <a:xfrm>
            <a:off x="333325" y="2632175"/>
            <a:ext cx="1477200" cy="33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D1C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Líneas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1" name="Google Shape;741;p109"/>
          <p:cNvSpPr/>
          <p:nvPr/>
        </p:nvSpPr>
        <p:spPr>
          <a:xfrm>
            <a:off x="2083363" y="2632175"/>
            <a:ext cx="1477200" cy="33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D1C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Puntos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2" name="Google Shape;742;p109"/>
          <p:cNvSpPr/>
          <p:nvPr/>
        </p:nvSpPr>
        <p:spPr>
          <a:xfrm>
            <a:off x="3833400" y="2632175"/>
            <a:ext cx="1477200" cy="33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Barras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3" name="Google Shape;743;p109"/>
          <p:cNvSpPr/>
          <p:nvPr/>
        </p:nvSpPr>
        <p:spPr>
          <a:xfrm>
            <a:off x="5583425" y="2632175"/>
            <a:ext cx="1477200" cy="33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4" name="Google Shape;744;p109"/>
          <p:cNvSpPr/>
          <p:nvPr/>
        </p:nvSpPr>
        <p:spPr>
          <a:xfrm>
            <a:off x="7333450" y="2607675"/>
            <a:ext cx="1477200" cy="33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5" name="Google Shape;745;p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4775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65950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1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13328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10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83038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1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líneas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4" name="Google Shape;754;p110"/>
          <p:cNvSpPr txBox="1"/>
          <p:nvPr/>
        </p:nvSpPr>
        <p:spPr>
          <a:xfrm>
            <a:off x="591700" y="1460913"/>
            <a:ext cx="4485300" cy="166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Lineplot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"flights"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flights.head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may_flights = flights.query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"month == 'May'"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sns.lineplot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data=may_flights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"year"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"passengers"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5" name="Google Shape;755;p110"/>
          <p:cNvSpPr txBox="1"/>
          <p:nvPr/>
        </p:nvSpPr>
        <p:spPr>
          <a:xfrm>
            <a:off x="591700" y="3367338"/>
            <a:ext cx="4485300" cy="122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flights_wide = flights.pivot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"year"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"month"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"passengers"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flights_wide.head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sns.lineplot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data=flights_wide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6" name="Google Shape;756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8075" y="1373253"/>
            <a:ext cx="2701350" cy="181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4200" y="3207490"/>
            <a:ext cx="2209100" cy="1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puntos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3" name="Google Shape;763;p111"/>
          <p:cNvSpPr txBox="1"/>
          <p:nvPr/>
        </p:nvSpPr>
        <p:spPr>
          <a:xfrm>
            <a:off x="609825" y="1545725"/>
            <a:ext cx="4485300" cy="122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Scatterplot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tips.head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4" name="Google Shape;764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8826" y="1223638"/>
            <a:ext cx="2713050" cy="18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111"/>
          <p:cNvSpPr txBox="1"/>
          <p:nvPr/>
        </p:nvSpPr>
        <p:spPr>
          <a:xfrm>
            <a:off x="609825" y="3620538"/>
            <a:ext cx="44853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"time"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6" name="Google Shape;766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0788" y="3163112"/>
            <a:ext cx="2469125" cy="1699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1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barras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2" name="Google Shape;772;p112"/>
          <p:cNvSpPr txBox="1"/>
          <p:nvPr/>
        </p:nvSpPr>
        <p:spPr>
          <a:xfrm>
            <a:off x="690850" y="1450800"/>
            <a:ext cx="4485300" cy="144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Barplot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seaborn </a:t>
            </a:r>
            <a:r>
              <a:rPr lang="es" sz="1050" b="0" i="0" u="none" strike="noStrike" cap="non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sns</a:t>
            </a:r>
            <a:endParaRPr sz="1050" b="0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sns.set_theme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"whitegrid"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 = sns.barplot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"day"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data=tips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73" name="Google Shape;773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4713" y="1085475"/>
            <a:ext cx="2769900" cy="19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112"/>
          <p:cNvSpPr txBox="1"/>
          <p:nvPr/>
        </p:nvSpPr>
        <p:spPr>
          <a:xfrm>
            <a:off x="690850" y="3557925"/>
            <a:ext cx="44853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Barplot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sns.barplot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"day"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"sex"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data=tips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75" name="Google Shape;775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7300" y="3060088"/>
            <a:ext cx="2584775" cy="17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objetos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3" name="Google Shape;153;p32"/>
          <p:cNvSpPr txBox="1"/>
          <p:nvPr/>
        </p:nvSpPr>
        <p:spPr>
          <a:xfrm>
            <a:off x="642300" y="1770975"/>
            <a:ext cx="38346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 permite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reutilizar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mejor en momentos en los que es necesario dibujar varios gráficos al tiempo.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idea detrás de esta interfaz es crear objetos tipo figura (darles un nombre) para ser usados después.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usuario crea explícitamente la figura y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realiza un seguimiento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figura y los objetos de los ejes.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4" name="Google Shape;15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0375" y="1890099"/>
            <a:ext cx="3071650" cy="24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1" name="Google Shape;781;p113"/>
          <p:cNvSpPr txBox="1"/>
          <p:nvPr/>
        </p:nvSpPr>
        <p:spPr>
          <a:xfrm>
            <a:off x="690850" y="1537425"/>
            <a:ext cx="44853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Histograma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penguins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"penguins"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2" name="Google Shape;782;p113"/>
          <p:cNvSpPr txBox="1"/>
          <p:nvPr/>
        </p:nvSpPr>
        <p:spPr>
          <a:xfrm>
            <a:off x="690850" y="3451150"/>
            <a:ext cx="44853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83" name="Google Shape;783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6925" y="1149225"/>
            <a:ext cx="2584775" cy="178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6925" y="2950001"/>
            <a:ext cx="2584775" cy="1787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1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0" name="Google Shape;790;p114"/>
          <p:cNvSpPr txBox="1"/>
          <p:nvPr/>
        </p:nvSpPr>
        <p:spPr>
          <a:xfrm>
            <a:off x="690850" y="1537413"/>
            <a:ext cx="44853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Boxplot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penguins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"penguins"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1" name="Google Shape;791;p114"/>
          <p:cNvSpPr txBox="1"/>
          <p:nvPr/>
        </p:nvSpPr>
        <p:spPr>
          <a:xfrm>
            <a:off x="690850" y="3560950"/>
            <a:ext cx="4485300" cy="565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 = sns.boxplot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"day"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data=tips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92" name="Google Shape;792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9175" y="1225151"/>
            <a:ext cx="2121300" cy="1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5663" y="2986538"/>
            <a:ext cx="2488325" cy="17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5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Uso de Subplots y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Facetgrid</a:t>
            </a:r>
            <a:endParaRPr sz="4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1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Subgráficos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Subgráficos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9" name="Google Shape;809;p117"/>
          <p:cNvSpPr txBox="1"/>
          <p:nvPr/>
        </p:nvSpPr>
        <p:spPr>
          <a:xfrm>
            <a:off x="473350" y="1908175"/>
            <a:ext cx="4144800" cy="21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definir una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grilla de gráficos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dentro de una misma figura.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plt.subplots, especificamos: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 de filas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grilla = nrows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 de columnas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grilla	= ncols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ax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convierte en un array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Por lo tanto,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debemos usar corchetes ⚠️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0" name="Google Shape;81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150" y="971725"/>
            <a:ext cx="4221049" cy="3275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1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6" name="Google Shape;816;p118"/>
          <p:cNvSpPr txBox="1"/>
          <p:nvPr/>
        </p:nvSpPr>
        <p:spPr>
          <a:xfrm>
            <a:off x="473350" y="1704050"/>
            <a:ext cx="41448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Comparemos las precipitaciones de Enero, Febrero y Marzo a lo largo de los años. ¿Cuál será el más seco? 🤔</a:t>
            </a:r>
            <a:endParaRPr sz="1350" b="0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Primero, 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Definimos un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ax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tres filas y una sola columna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eje x = los años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eje y = las precipitaciones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7" name="Google Shape;817;p118"/>
          <p:cNvSpPr txBox="1"/>
          <p:nvPr/>
        </p:nvSpPr>
        <p:spPr>
          <a:xfrm>
            <a:off x="624750" y="4111938"/>
            <a:ext cx="7894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plt.subplots(nrows=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ncols=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), sharex=</a:t>
            </a:r>
            <a:r>
              <a:rPr lang="es" sz="1200" b="0" i="0" u="none" strike="noStrike" cap="none">
                <a:solidFill>
                  <a:srgbClr val="FCC28C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sharey=</a:t>
            </a:r>
            <a:r>
              <a:rPr lang="es" sz="1200" b="0" i="0" u="none" strike="noStrike" cap="none">
                <a:solidFill>
                  <a:srgbClr val="FCC28C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8" name="Google Shape;818;p118"/>
          <p:cNvSpPr txBox="1"/>
          <p:nvPr/>
        </p:nvSpPr>
        <p:spPr>
          <a:xfrm>
            <a:off x="5047750" y="1663225"/>
            <a:ext cx="3566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los años son los mismos para todos los gráficos, ponemos el parámetro sharex en True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4" name="Google Shape;824;p119"/>
          <p:cNvSpPr txBox="1"/>
          <p:nvPr/>
        </p:nvSpPr>
        <p:spPr>
          <a:xfrm>
            <a:off x="476250" y="1431175"/>
            <a:ext cx="4144800" cy="1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Segundo,  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cada fila, le asignamos las precipitaciones de un mes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5" name="Google Shape;825;p119"/>
          <p:cNvSpPr txBox="1"/>
          <p:nvPr/>
        </p:nvSpPr>
        <p:spPr>
          <a:xfrm>
            <a:off x="1061100" y="2873425"/>
            <a:ext cx="7021800" cy="143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].plot(df_lluvias.index, 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'Jan'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enero'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].plot(df_lluvias.index, 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'Feb'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febrero'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color=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'C1'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].plot(df_lluvias.index, 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'Mar'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marzo'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color=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'C2'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2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1" name="Google Shape;831;p120"/>
          <p:cNvSpPr txBox="1"/>
          <p:nvPr/>
        </p:nvSpPr>
        <p:spPr>
          <a:xfrm>
            <a:off x="476250" y="1431175"/>
            <a:ext cx="41448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Tercero,  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Añadimos textos y leyendas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2" name="Google Shape;832;p120"/>
          <p:cNvSpPr txBox="1"/>
          <p:nvPr/>
        </p:nvSpPr>
        <p:spPr>
          <a:xfrm>
            <a:off x="1229550" y="2679000"/>
            <a:ext cx="6684900" cy="164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].set_title(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los primeros tres meses del año'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].set_xlabel(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'Año'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].set_ylabel(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'Precipitación (mm.)'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].legend()  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].legend()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].legend()    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2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Resultado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38" name="Google Shape;838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0199" y="1450799"/>
            <a:ext cx="5763606" cy="32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2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4" name="Google Shape;844;p122"/>
          <p:cNvSpPr txBox="1"/>
          <p:nvPr/>
        </p:nvSpPr>
        <p:spPr>
          <a:xfrm>
            <a:off x="568100" y="1724525"/>
            <a:ext cx="4565100" cy="27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pasar sharey=True, los subgráficos comparten la escala en el eje y. Esto permitió comparar a simple vista el volumen de precipitaciones.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Cada subgráfico puede tener su propio título y etiquetas.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caso de tener dos filas y dos columnas,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 se torna bidimensional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subgráfico superior izquierdo se referencia con ax[0,0]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subgráfico superior derecho se referencia con ax[0,1]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45" name="Google Shape;84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200" y="1358425"/>
            <a:ext cx="3706000" cy="3032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7725</Words>
  <Application>Microsoft Macintosh PowerPoint</Application>
  <PresentationFormat>On-screen Show (16:9)</PresentationFormat>
  <Paragraphs>660</Paragraphs>
  <Slides>107</Slides>
  <Notes>107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5" baseType="lpstr">
      <vt:lpstr>Courier New</vt:lpstr>
      <vt:lpstr>DM Sans</vt:lpstr>
      <vt:lpstr>Helvetica Neue</vt:lpstr>
      <vt:lpstr>Helvetica Neue Light</vt:lpstr>
      <vt:lpstr>Arial</vt:lpstr>
      <vt:lpstr>Roboto Mono</vt:lpstr>
      <vt:lpstr>Roboto Mono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David Francisco Bustos Usta</cp:lastModifiedBy>
  <cp:revision>4</cp:revision>
  <dcterms:modified xsi:type="dcterms:W3CDTF">2024-12-11T01:42:02Z</dcterms:modified>
</cp:coreProperties>
</file>